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2" r:id="rId2"/>
    <p:sldId id="659" r:id="rId3"/>
    <p:sldId id="305" r:id="rId4"/>
    <p:sldId id="332" r:id="rId5"/>
    <p:sldId id="654" r:id="rId6"/>
    <p:sldId id="658" r:id="rId7"/>
    <p:sldId id="335" r:id="rId8"/>
    <p:sldId id="308" r:id="rId9"/>
    <p:sldId id="333" r:id="rId10"/>
    <p:sldId id="651" r:id="rId11"/>
    <p:sldId id="309" r:id="rId12"/>
    <p:sldId id="338" r:id="rId13"/>
    <p:sldId id="337" r:id="rId14"/>
    <p:sldId id="656" r:id="rId15"/>
    <p:sldId id="339" r:id="rId16"/>
    <p:sldId id="340" r:id="rId17"/>
    <p:sldId id="331" r:id="rId18"/>
    <p:sldId id="310" r:id="rId19"/>
    <p:sldId id="311" r:id="rId20"/>
    <p:sldId id="319" r:id="rId21"/>
    <p:sldId id="343" r:id="rId22"/>
    <p:sldId id="342" r:id="rId23"/>
    <p:sldId id="328" r:id="rId24"/>
    <p:sldId id="65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FA2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3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5C3546-8BE2-4C8F-B87E-E1F26D7012A3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092C8C8-13DE-405E-9D98-D18AC4079D7E}">
      <dgm:prSet phldrT="[Text]"/>
      <dgm:spPr>
        <a:solidFill>
          <a:srgbClr val="7030A0"/>
        </a:solidFill>
      </dgm:spPr>
      <dgm:t>
        <a:bodyPr/>
        <a:lstStyle/>
        <a:p>
          <a:r>
            <a:rPr lang="en-IN" dirty="0"/>
            <a:t>Equity Pricing </a:t>
          </a:r>
        </a:p>
        <a:p>
          <a:r>
            <a:rPr lang="en-IN" dirty="0"/>
            <a:t>DCF -Valuation</a:t>
          </a:r>
        </a:p>
      </dgm:t>
    </dgm:pt>
    <dgm:pt modelId="{99A84100-29FC-4DB0-A88C-20CEF90D496D}" type="parTrans" cxnId="{4B0CB419-CE82-4073-8039-82E394260F2D}">
      <dgm:prSet/>
      <dgm:spPr/>
      <dgm:t>
        <a:bodyPr/>
        <a:lstStyle/>
        <a:p>
          <a:endParaRPr lang="en-IN"/>
        </a:p>
      </dgm:t>
    </dgm:pt>
    <dgm:pt modelId="{CDC625CE-AFE8-4D9F-A00F-0CA7D12F72DD}" type="sibTrans" cxnId="{4B0CB419-CE82-4073-8039-82E394260F2D}">
      <dgm:prSet/>
      <dgm:spPr/>
      <dgm:t>
        <a:bodyPr/>
        <a:lstStyle/>
        <a:p>
          <a:endParaRPr lang="en-IN"/>
        </a:p>
      </dgm:t>
    </dgm:pt>
    <dgm:pt modelId="{35DC3B89-3CA1-4D9D-AC4F-1E07A15D68AD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Financial Statements analysis</a:t>
          </a:r>
        </a:p>
      </dgm:t>
    </dgm:pt>
    <dgm:pt modelId="{9C5E6B04-DA80-4951-A723-547C95A560BF}" type="parTrans" cxnId="{5DCA6F43-3611-42DD-B728-472FB2BD1B14}">
      <dgm:prSet/>
      <dgm:spPr/>
      <dgm:t>
        <a:bodyPr/>
        <a:lstStyle/>
        <a:p>
          <a:endParaRPr lang="en-IN"/>
        </a:p>
      </dgm:t>
    </dgm:pt>
    <dgm:pt modelId="{0A58B449-921E-4C75-9248-30A656EC846A}" type="sibTrans" cxnId="{5DCA6F43-3611-42DD-B728-472FB2BD1B14}">
      <dgm:prSet/>
      <dgm:spPr/>
      <dgm:t>
        <a:bodyPr/>
        <a:lstStyle/>
        <a:p>
          <a:endParaRPr lang="en-IN"/>
        </a:p>
      </dgm:t>
    </dgm:pt>
    <dgm:pt modelId="{4BA9E2DF-8A10-4C2E-A030-6E6FED4609EF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Monetary (RBI)&amp; Government Polices</a:t>
          </a:r>
        </a:p>
      </dgm:t>
    </dgm:pt>
    <dgm:pt modelId="{121998C1-CCB1-4324-89D0-A6213420D6AF}" type="parTrans" cxnId="{1C3BFE4F-6657-44AE-9C83-8F6A43682EBF}">
      <dgm:prSet/>
      <dgm:spPr/>
      <dgm:t>
        <a:bodyPr/>
        <a:lstStyle/>
        <a:p>
          <a:endParaRPr lang="en-IN"/>
        </a:p>
      </dgm:t>
    </dgm:pt>
    <dgm:pt modelId="{5B9FB78B-65FD-4BA2-A037-14F9AAE68718}" type="sibTrans" cxnId="{1C3BFE4F-6657-44AE-9C83-8F6A43682EBF}">
      <dgm:prSet/>
      <dgm:spPr/>
      <dgm:t>
        <a:bodyPr/>
        <a:lstStyle/>
        <a:p>
          <a:endParaRPr lang="en-IN"/>
        </a:p>
      </dgm:t>
    </dgm:pt>
    <dgm:pt modelId="{00989F6B-D552-4556-81CC-06AC8614C723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Tax Impact </a:t>
          </a:r>
        </a:p>
      </dgm:t>
    </dgm:pt>
    <dgm:pt modelId="{5B812B2F-9EA8-4D04-B607-0D928879DE5E}" type="parTrans" cxnId="{AABE0D54-0C61-4F0D-8FC0-399A0809AE87}">
      <dgm:prSet/>
      <dgm:spPr/>
      <dgm:t>
        <a:bodyPr/>
        <a:lstStyle/>
        <a:p>
          <a:endParaRPr lang="en-IN"/>
        </a:p>
      </dgm:t>
    </dgm:pt>
    <dgm:pt modelId="{53E6257E-0841-4444-A039-3BA9818528EF}" type="sibTrans" cxnId="{AABE0D54-0C61-4F0D-8FC0-399A0809AE87}">
      <dgm:prSet/>
      <dgm:spPr/>
      <dgm:t>
        <a:bodyPr/>
        <a:lstStyle/>
        <a:p>
          <a:endParaRPr lang="en-IN"/>
        </a:p>
      </dgm:t>
    </dgm:pt>
    <dgm:pt modelId="{D4F9FBD5-FA95-4519-ABE0-D7069F5C9452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EIC Framework</a:t>
          </a:r>
        </a:p>
      </dgm:t>
    </dgm:pt>
    <dgm:pt modelId="{0BFC60DD-DB75-4D2E-9BE2-CA31C14E823D}" type="parTrans" cxnId="{F730505D-19F8-4A11-8C36-83C01844C549}">
      <dgm:prSet/>
      <dgm:spPr/>
      <dgm:t>
        <a:bodyPr/>
        <a:lstStyle/>
        <a:p>
          <a:endParaRPr lang="en-IN"/>
        </a:p>
      </dgm:t>
    </dgm:pt>
    <dgm:pt modelId="{4AFCB382-A2C0-4180-ADEE-3AAC4247D9F3}" type="sibTrans" cxnId="{F730505D-19F8-4A11-8C36-83C01844C549}">
      <dgm:prSet/>
      <dgm:spPr/>
      <dgm:t>
        <a:bodyPr/>
        <a:lstStyle/>
        <a:p>
          <a:endParaRPr lang="en-IN"/>
        </a:p>
      </dgm:t>
    </dgm:pt>
    <dgm:pt modelId="{F3ABFD4F-62FF-47A4-BB99-E5D4A998BB20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Qualitative –Factors </a:t>
          </a:r>
        </a:p>
      </dgm:t>
    </dgm:pt>
    <dgm:pt modelId="{7053A3A7-6099-4D94-AF07-0B193632BD15}" type="parTrans" cxnId="{278F9EF8-0482-4007-B182-E5641E27D7BF}">
      <dgm:prSet/>
      <dgm:spPr/>
      <dgm:t>
        <a:bodyPr/>
        <a:lstStyle/>
        <a:p>
          <a:endParaRPr lang="en-IN"/>
        </a:p>
      </dgm:t>
    </dgm:pt>
    <dgm:pt modelId="{3042A673-61F3-4D93-BFFC-FB0ACAD85815}" type="sibTrans" cxnId="{278F9EF8-0482-4007-B182-E5641E27D7BF}">
      <dgm:prSet/>
      <dgm:spPr/>
      <dgm:t>
        <a:bodyPr/>
        <a:lstStyle/>
        <a:p>
          <a:endParaRPr lang="en-IN"/>
        </a:p>
      </dgm:t>
    </dgm:pt>
    <dgm:pt modelId="{9855C76D-DBE8-4695-8FC9-E30CF3ADF1CA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Fundamental Analysis &amp; Ratios </a:t>
          </a:r>
        </a:p>
      </dgm:t>
    </dgm:pt>
    <dgm:pt modelId="{D0BB8F34-EE8F-4CAA-9A0D-8112CEC54545}" type="parTrans" cxnId="{643A1B76-549D-4B43-89F5-13D4F6B59AB0}">
      <dgm:prSet/>
      <dgm:spPr/>
      <dgm:t>
        <a:bodyPr/>
        <a:lstStyle/>
        <a:p>
          <a:endParaRPr lang="en-IN"/>
        </a:p>
      </dgm:t>
    </dgm:pt>
    <dgm:pt modelId="{6A752FE9-1AF0-45A4-A068-B2F397D5B975}" type="sibTrans" cxnId="{643A1B76-549D-4B43-89F5-13D4F6B59AB0}">
      <dgm:prSet/>
      <dgm:spPr/>
      <dgm:t>
        <a:bodyPr/>
        <a:lstStyle/>
        <a:p>
          <a:endParaRPr lang="en-IN"/>
        </a:p>
      </dgm:t>
    </dgm:pt>
    <dgm:pt modelId="{58A2F373-9596-4A3D-8C14-D9885693D2A6}" type="pres">
      <dgm:prSet presAssocID="{265C3546-8BE2-4C8F-B87E-E1F26D7012A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C18A6B5-2245-4838-A172-A8E26FFA9E6D}" type="pres">
      <dgm:prSet presAssocID="{E092C8C8-13DE-405E-9D98-D18AC4079D7E}" presName="Parent" presStyleLbl="node0" presStyleIdx="0" presStyleCnt="1">
        <dgm:presLayoutVars>
          <dgm:chMax val="6"/>
          <dgm:chPref val="6"/>
        </dgm:presLayoutVars>
      </dgm:prSet>
      <dgm:spPr/>
    </dgm:pt>
    <dgm:pt modelId="{3A8C49AA-D3B2-4524-8551-F4EB9EA06CC8}" type="pres">
      <dgm:prSet presAssocID="{35DC3B89-3CA1-4D9D-AC4F-1E07A15D68AD}" presName="Accent1" presStyleCnt="0"/>
      <dgm:spPr/>
    </dgm:pt>
    <dgm:pt modelId="{3973CB1C-0DBE-4627-8AAA-67A8496BE0D5}" type="pres">
      <dgm:prSet presAssocID="{35DC3B89-3CA1-4D9D-AC4F-1E07A15D68AD}" presName="Accent" presStyleLbl="bgShp" presStyleIdx="0" presStyleCnt="6"/>
      <dgm:spPr/>
    </dgm:pt>
    <dgm:pt modelId="{3346057E-DFF1-4E4E-96D0-F44FC42CD4B1}" type="pres">
      <dgm:prSet presAssocID="{35DC3B89-3CA1-4D9D-AC4F-1E07A15D68AD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F95E6ED-9F95-475E-B765-239B18AD6DE9}" type="pres">
      <dgm:prSet presAssocID="{4BA9E2DF-8A10-4C2E-A030-6E6FED4609EF}" presName="Accent2" presStyleCnt="0"/>
      <dgm:spPr/>
    </dgm:pt>
    <dgm:pt modelId="{BB08308B-ACE5-406B-8C79-3DEFC0052D57}" type="pres">
      <dgm:prSet presAssocID="{4BA9E2DF-8A10-4C2E-A030-6E6FED4609EF}" presName="Accent" presStyleLbl="bgShp" presStyleIdx="1" presStyleCnt="6"/>
      <dgm:spPr/>
    </dgm:pt>
    <dgm:pt modelId="{92E5A423-1575-4794-B51F-8032F3C9605F}" type="pres">
      <dgm:prSet presAssocID="{4BA9E2DF-8A10-4C2E-A030-6E6FED4609EF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18C543F4-029E-4F29-8F33-C47FFC5C1677}" type="pres">
      <dgm:prSet presAssocID="{00989F6B-D552-4556-81CC-06AC8614C723}" presName="Accent3" presStyleCnt="0"/>
      <dgm:spPr/>
    </dgm:pt>
    <dgm:pt modelId="{2C1853D6-7C02-4BB9-AEF3-BA21E84B2A8E}" type="pres">
      <dgm:prSet presAssocID="{00989F6B-D552-4556-81CC-06AC8614C723}" presName="Accent" presStyleLbl="bgShp" presStyleIdx="2" presStyleCnt="6"/>
      <dgm:spPr/>
    </dgm:pt>
    <dgm:pt modelId="{81E22CF8-79B4-4013-A17A-D39B59968C89}" type="pres">
      <dgm:prSet presAssocID="{00989F6B-D552-4556-81CC-06AC8614C723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46E0798-B265-4952-82FD-5348C60A453C}" type="pres">
      <dgm:prSet presAssocID="{D4F9FBD5-FA95-4519-ABE0-D7069F5C9452}" presName="Accent4" presStyleCnt="0"/>
      <dgm:spPr/>
    </dgm:pt>
    <dgm:pt modelId="{E2885D0B-1FB2-4209-B72D-35BAB3D56030}" type="pres">
      <dgm:prSet presAssocID="{D4F9FBD5-FA95-4519-ABE0-D7069F5C9452}" presName="Accent" presStyleLbl="bgShp" presStyleIdx="3" presStyleCnt="6"/>
      <dgm:spPr/>
    </dgm:pt>
    <dgm:pt modelId="{A7F0DB3D-30E8-44FB-B1C3-EFD7A93F4F72}" type="pres">
      <dgm:prSet presAssocID="{D4F9FBD5-FA95-4519-ABE0-D7069F5C9452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732C4071-77C2-4CD4-A6E3-C738D46157FD}" type="pres">
      <dgm:prSet presAssocID="{F3ABFD4F-62FF-47A4-BB99-E5D4A998BB20}" presName="Accent5" presStyleCnt="0"/>
      <dgm:spPr/>
    </dgm:pt>
    <dgm:pt modelId="{BAD0708A-A7C6-4693-A252-05D43DAE4B6D}" type="pres">
      <dgm:prSet presAssocID="{F3ABFD4F-62FF-47A4-BB99-E5D4A998BB20}" presName="Accent" presStyleLbl="bgShp" presStyleIdx="4" presStyleCnt="6"/>
      <dgm:spPr/>
    </dgm:pt>
    <dgm:pt modelId="{09C69D6D-EB9F-4648-B991-4B04A73F862A}" type="pres">
      <dgm:prSet presAssocID="{F3ABFD4F-62FF-47A4-BB99-E5D4A998BB20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E2994C96-324F-48FF-ACA7-E563DF4BA854}" type="pres">
      <dgm:prSet presAssocID="{9855C76D-DBE8-4695-8FC9-E30CF3ADF1CA}" presName="Accent6" presStyleCnt="0"/>
      <dgm:spPr/>
    </dgm:pt>
    <dgm:pt modelId="{785C5619-A084-4787-9DDF-AECC661FDAEE}" type="pres">
      <dgm:prSet presAssocID="{9855C76D-DBE8-4695-8FC9-E30CF3ADF1CA}" presName="Accent" presStyleLbl="bgShp" presStyleIdx="5" presStyleCnt="6"/>
      <dgm:spPr/>
    </dgm:pt>
    <dgm:pt modelId="{EF16CDF1-0FEB-4FAE-9DCA-E79724542A83}" type="pres">
      <dgm:prSet presAssocID="{9855C76D-DBE8-4695-8FC9-E30CF3ADF1CA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B0CB419-CE82-4073-8039-82E394260F2D}" srcId="{265C3546-8BE2-4C8F-B87E-E1F26D7012A3}" destId="{E092C8C8-13DE-405E-9D98-D18AC4079D7E}" srcOrd="0" destOrd="0" parTransId="{99A84100-29FC-4DB0-A88C-20CEF90D496D}" sibTransId="{CDC625CE-AFE8-4D9F-A00F-0CA7D12F72DD}"/>
    <dgm:cxn modelId="{3C9DFA1F-1699-476D-B75E-A7F34240C903}" type="presOf" srcId="{D4F9FBD5-FA95-4519-ABE0-D7069F5C9452}" destId="{A7F0DB3D-30E8-44FB-B1C3-EFD7A93F4F72}" srcOrd="0" destOrd="0" presId="urn:microsoft.com/office/officeart/2011/layout/HexagonRadial"/>
    <dgm:cxn modelId="{7734643C-70D7-4754-B6D2-FB93776CF4D2}" type="presOf" srcId="{35DC3B89-3CA1-4D9D-AC4F-1E07A15D68AD}" destId="{3346057E-DFF1-4E4E-96D0-F44FC42CD4B1}" srcOrd="0" destOrd="0" presId="urn:microsoft.com/office/officeart/2011/layout/HexagonRadial"/>
    <dgm:cxn modelId="{F730505D-19F8-4A11-8C36-83C01844C549}" srcId="{E092C8C8-13DE-405E-9D98-D18AC4079D7E}" destId="{D4F9FBD5-FA95-4519-ABE0-D7069F5C9452}" srcOrd="3" destOrd="0" parTransId="{0BFC60DD-DB75-4D2E-9BE2-CA31C14E823D}" sibTransId="{4AFCB382-A2C0-4180-ADEE-3AAC4247D9F3}"/>
    <dgm:cxn modelId="{5DCA6F43-3611-42DD-B728-472FB2BD1B14}" srcId="{E092C8C8-13DE-405E-9D98-D18AC4079D7E}" destId="{35DC3B89-3CA1-4D9D-AC4F-1E07A15D68AD}" srcOrd="0" destOrd="0" parTransId="{9C5E6B04-DA80-4951-A723-547C95A560BF}" sibTransId="{0A58B449-921E-4C75-9248-30A656EC846A}"/>
    <dgm:cxn modelId="{1C3BFE4F-6657-44AE-9C83-8F6A43682EBF}" srcId="{E092C8C8-13DE-405E-9D98-D18AC4079D7E}" destId="{4BA9E2DF-8A10-4C2E-A030-6E6FED4609EF}" srcOrd="1" destOrd="0" parTransId="{121998C1-CCB1-4324-89D0-A6213420D6AF}" sibTransId="{5B9FB78B-65FD-4BA2-A037-14F9AAE68718}"/>
    <dgm:cxn modelId="{AFC79E70-01EA-4058-9E34-4665074447C0}" type="presOf" srcId="{00989F6B-D552-4556-81CC-06AC8614C723}" destId="{81E22CF8-79B4-4013-A17A-D39B59968C89}" srcOrd="0" destOrd="0" presId="urn:microsoft.com/office/officeart/2011/layout/HexagonRadial"/>
    <dgm:cxn modelId="{AABE0D54-0C61-4F0D-8FC0-399A0809AE87}" srcId="{E092C8C8-13DE-405E-9D98-D18AC4079D7E}" destId="{00989F6B-D552-4556-81CC-06AC8614C723}" srcOrd="2" destOrd="0" parTransId="{5B812B2F-9EA8-4D04-B607-0D928879DE5E}" sibTransId="{53E6257E-0841-4444-A039-3BA9818528EF}"/>
    <dgm:cxn modelId="{643A1B76-549D-4B43-89F5-13D4F6B59AB0}" srcId="{E092C8C8-13DE-405E-9D98-D18AC4079D7E}" destId="{9855C76D-DBE8-4695-8FC9-E30CF3ADF1CA}" srcOrd="5" destOrd="0" parTransId="{D0BB8F34-EE8F-4CAA-9A0D-8112CEC54545}" sibTransId="{6A752FE9-1AF0-45A4-A068-B2F397D5B975}"/>
    <dgm:cxn modelId="{B4C19BA4-F5DC-4FB4-8B73-4F733BFE55B8}" type="presOf" srcId="{F3ABFD4F-62FF-47A4-BB99-E5D4A998BB20}" destId="{09C69D6D-EB9F-4648-B991-4B04A73F862A}" srcOrd="0" destOrd="0" presId="urn:microsoft.com/office/officeart/2011/layout/HexagonRadial"/>
    <dgm:cxn modelId="{CA162FAB-F1AD-4AE6-8166-9E70A07CE1D1}" type="presOf" srcId="{9855C76D-DBE8-4695-8FC9-E30CF3ADF1CA}" destId="{EF16CDF1-0FEB-4FAE-9DCA-E79724542A83}" srcOrd="0" destOrd="0" presId="urn:microsoft.com/office/officeart/2011/layout/HexagonRadial"/>
    <dgm:cxn modelId="{F8A067BE-CE4A-4A7A-B4D3-8588DECD344D}" type="presOf" srcId="{E092C8C8-13DE-405E-9D98-D18AC4079D7E}" destId="{6C18A6B5-2245-4838-A172-A8E26FFA9E6D}" srcOrd="0" destOrd="0" presId="urn:microsoft.com/office/officeart/2011/layout/HexagonRadial"/>
    <dgm:cxn modelId="{6FE57BC2-F30A-42EA-AF8D-8E580B26D137}" type="presOf" srcId="{4BA9E2DF-8A10-4C2E-A030-6E6FED4609EF}" destId="{92E5A423-1575-4794-B51F-8032F3C9605F}" srcOrd="0" destOrd="0" presId="urn:microsoft.com/office/officeart/2011/layout/HexagonRadial"/>
    <dgm:cxn modelId="{1073EDCA-1B69-4646-8F06-62639BC1649D}" type="presOf" srcId="{265C3546-8BE2-4C8F-B87E-E1F26D7012A3}" destId="{58A2F373-9596-4A3D-8C14-D9885693D2A6}" srcOrd="0" destOrd="0" presId="urn:microsoft.com/office/officeart/2011/layout/HexagonRadial"/>
    <dgm:cxn modelId="{278F9EF8-0482-4007-B182-E5641E27D7BF}" srcId="{E092C8C8-13DE-405E-9D98-D18AC4079D7E}" destId="{F3ABFD4F-62FF-47A4-BB99-E5D4A998BB20}" srcOrd="4" destOrd="0" parTransId="{7053A3A7-6099-4D94-AF07-0B193632BD15}" sibTransId="{3042A673-61F3-4D93-BFFC-FB0ACAD85815}"/>
    <dgm:cxn modelId="{BD2D6404-2BE1-4994-9D58-C5E2EA9D453B}" type="presParOf" srcId="{58A2F373-9596-4A3D-8C14-D9885693D2A6}" destId="{6C18A6B5-2245-4838-A172-A8E26FFA9E6D}" srcOrd="0" destOrd="0" presId="urn:microsoft.com/office/officeart/2011/layout/HexagonRadial"/>
    <dgm:cxn modelId="{9B4BFAF5-CAC7-490F-916F-8E8894BBF6A4}" type="presParOf" srcId="{58A2F373-9596-4A3D-8C14-D9885693D2A6}" destId="{3A8C49AA-D3B2-4524-8551-F4EB9EA06CC8}" srcOrd="1" destOrd="0" presId="urn:microsoft.com/office/officeart/2011/layout/HexagonRadial"/>
    <dgm:cxn modelId="{8C6D57A7-CA58-4633-8F4C-F19D6D4EDF11}" type="presParOf" srcId="{3A8C49AA-D3B2-4524-8551-F4EB9EA06CC8}" destId="{3973CB1C-0DBE-4627-8AAA-67A8496BE0D5}" srcOrd="0" destOrd="0" presId="urn:microsoft.com/office/officeart/2011/layout/HexagonRadial"/>
    <dgm:cxn modelId="{9221A752-A7A4-4907-8C7D-7330DCD7A17C}" type="presParOf" srcId="{58A2F373-9596-4A3D-8C14-D9885693D2A6}" destId="{3346057E-DFF1-4E4E-96D0-F44FC42CD4B1}" srcOrd="2" destOrd="0" presId="urn:microsoft.com/office/officeart/2011/layout/HexagonRadial"/>
    <dgm:cxn modelId="{27690A4A-7F75-44A5-9F74-CF044BB33167}" type="presParOf" srcId="{58A2F373-9596-4A3D-8C14-D9885693D2A6}" destId="{AF95E6ED-9F95-475E-B765-239B18AD6DE9}" srcOrd="3" destOrd="0" presId="urn:microsoft.com/office/officeart/2011/layout/HexagonRadial"/>
    <dgm:cxn modelId="{7BB66A6D-219D-4B52-8837-59259B040152}" type="presParOf" srcId="{AF95E6ED-9F95-475E-B765-239B18AD6DE9}" destId="{BB08308B-ACE5-406B-8C79-3DEFC0052D57}" srcOrd="0" destOrd="0" presId="urn:microsoft.com/office/officeart/2011/layout/HexagonRadial"/>
    <dgm:cxn modelId="{14B1607C-D45D-4480-BD80-D8BD4C46F70B}" type="presParOf" srcId="{58A2F373-9596-4A3D-8C14-D9885693D2A6}" destId="{92E5A423-1575-4794-B51F-8032F3C9605F}" srcOrd="4" destOrd="0" presId="urn:microsoft.com/office/officeart/2011/layout/HexagonRadial"/>
    <dgm:cxn modelId="{28566466-8DBB-441C-B6F6-B93309BEBAEF}" type="presParOf" srcId="{58A2F373-9596-4A3D-8C14-D9885693D2A6}" destId="{18C543F4-029E-4F29-8F33-C47FFC5C1677}" srcOrd="5" destOrd="0" presId="urn:microsoft.com/office/officeart/2011/layout/HexagonRadial"/>
    <dgm:cxn modelId="{04FEDA42-F950-4BF4-A5D9-2964E4217585}" type="presParOf" srcId="{18C543F4-029E-4F29-8F33-C47FFC5C1677}" destId="{2C1853D6-7C02-4BB9-AEF3-BA21E84B2A8E}" srcOrd="0" destOrd="0" presId="urn:microsoft.com/office/officeart/2011/layout/HexagonRadial"/>
    <dgm:cxn modelId="{6C813FD5-FA75-4525-B3B6-9A165A61667E}" type="presParOf" srcId="{58A2F373-9596-4A3D-8C14-D9885693D2A6}" destId="{81E22CF8-79B4-4013-A17A-D39B59968C89}" srcOrd="6" destOrd="0" presId="urn:microsoft.com/office/officeart/2011/layout/HexagonRadial"/>
    <dgm:cxn modelId="{84413F7E-E348-4301-BE07-B1F8C0AAED8B}" type="presParOf" srcId="{58A2F373-9596-4A3D-8C14-D9885693D2A6}" destId="{846E0798-B265-4952-82FD-5348C60A453C}" srcOrd="7" destOrd="0" presId="urn:microsoft.com/office/officeart/2011/layout/HexagonRadial"/>
    <dgm:cxn modelId="{57A5908D-2239-43D3-A70A-5E18860677D2}" type="presParOf" srcId="{846E0798-B265-4952-82FD-5348C60A453C}" destId="{E2885D0B-1FB2-4209-B72D-35BAB3D56030}" srcOrd="0" destOrd="0" presId="urn:microsoft.com/office/officeart/2011/layout/HexagonRadial"/>
    <dgm:cxn modelId="{DCFD916D-E5FC-485F-9620-9CC480DB0418}" type="presParOf" srcId="{58A2F373-9596-4A3D-8C14-D9885693D2A6}" destId="{A7F0DB3D-30E8-44FB-B1C3-EFD7A93F4F72}" srcOrd="8" destOrd="0" presId="urn:microsoft.com/office/officeart/2011/layout/HexagonRadial"/>
    <dgm:cxn modelId="{3C7C4FF0-A474-4D76-A2CC-CA2595AE3BEF}" type="presParOf" srcId="{58A2F373-9596-4A3D-8C14-D9885693D2A6}" destId="{732C4071-77C2-4CD4-A6E3-C738D46157FD}" srcOrd="9" destOrd="0" presId="urn:microsoft.com/office/officeart/2011/layout/HexagonRadial"/>
    <dgm:cxn modelId="{2CE93710-EAB3-4FAE-942E-2C9731941B70}" type="presParOf" srcId="{732C4071-77C2-4CD4-A6E3-C738D46157FD}" destId="{BAD0708A-A7C6-4693-A252-05D43DAE4B6D}" srcOrd="0" destOrd="0" presId="urn:microsoft.com/office/officeart/2011/layout/HexagonRadial"/>
    <dgm:cxn modelId="{78769D12-5BC2-426E-B82A-625D1AA7C20B}" type="presParOf" srcId="{58A2F373-9596-4A3D-8C14-D9885693D2A6}" destId="{09C69D6D-EB9F-4648-B991-4B04A73F862A}" srcOrd="10" destOrd="0" presId="urn:microsoft.com/office/officeart/2011/layout/HexagonRadial"/>
    <dgm:cxn modelId="{99C368B8-88E3-42AE-9A8A-E241FD78C8C2}" type="presParOf" srcId="{58A2F373-9596-4A3D-8C14-D9885693D2A6}" destId="{E2994C96-324F-48FF-ACA7-E563DF4BA854}" srcOrd="11" destOrd="0" presId="urn:microsoft.com/office/officeart/2011/layout/HexagonRadial"/>
    <dgm:cxn modelId="{7740004F-6D0E-417C-805C-7B00F07E411B}" type="presParOf" srcId="{E2994C96-324F-48FF-ACA7-E563DF4BA854}" destId="{785C5619-A084-4787-9DDF-AECC661FDAEE}" srcOrd="0" destOrd="0" presId="urn:microsoft.com/office/officeart/2011/layout/HexagonRadial"/>
    <dgm:cxn modelId="{A2DA16BB-79E3-464D-AA62-1718807AD890}" type="presParOf" srcId="{58A2F373-9596-4A3D-8C14-D9885693D2A6}" destId="{EF16CDF1-0FEB-4FAE-9DCA-E79724542A83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65C3546-8BE2-4C8F-B87E-E1F26D7012A3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092C8C8-13DE-405E-9D98-D18AC4079D7E}">
      <dgm:prSet phldrT="[Text]"/>
      <dgm:spPr>
        <a:solidFill>
          <a:srgbClr val="7030A0"/>
        </a:solidFill>
      </dgm:spPr>
      <dgm:t>
        <a:bodyPr/>
        <a:lstStyle/>
        <a:p>
          <a:r>
            <a:rPr lang="en-IN" dirty="0"/>
            <a:t>Options</a:t>
          </a:r>
          <a:r>
            <a:rPr lang="en-IN" baseline="0" dirty="0"/>
            <a:t> Trading-Intraday and Long Term /Months </a:t>
          </a:r>
          <a:endParaRPr lang="en-IN" dirty="0"/>
        </a:p>
      </dgm:t>
    </dgm:pt>
    <dgm:pt modelId="{99A84100-29FC-4DB0-A88C-20CEF90D496D}" type="parTrans" cxnId="{4B0CB419-CE82-4073-8039-82E394260F2D}">
      <dgm:prSet/>
      <dgm:spPr/>
      <dgm:t>
        <a:bodyPr/>
        <a:lstStyle/>
        <a:p>
          <a:endParaRPr lang="en-IN"/>
        </a:p>
      </dgm:t>
    </dgm:pt>
    <dgm:pt modelId="{CDC625CE-AFE8-4D9F-A00F-0CA7D12F72DD}" type="sibTrans" cxnId="{4B0CB419-CE82-4073-8039-82E394260F2D}">
      <dgm:prSet/>
      <dgm:spPr/>
      <dgm:t>
        <a:bodyPr/>
        <a:lstStyle/>
        <a:p>
          <a:endParaRPr lang="en-IN"/>
        </a:p>
      </dgm:t>
    </dgm:pt>
    <dgm:pt modelId="{35DC3B89-3CA1-4D9D-AC4F-1E07A15D68AD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Index Derivatives –and Equity Derivatives </a:t>
          </a:r>
        </a:p>
      </dgm:t>
    </dgm:pt>
    <dgm:pt modelId="{9C5E6B04-DA80-4951-A723-547C95A560BF}" type="parTrans" cxnId="{5DCA6F43-3611-42DD-B728-472FB2BD1B14}">
      <dgm:prSet/>
      <dgm:spPr/>
      <dgm:t>
        <a:bodyPr/>
        <a:lstStyle/>
        <a:p>
          <a:endParaRPr lang="en-IN"/>
        </a:p>
      </dgm:t>
    </dgm:pt>
    <dgm:pt modelId="{0A58B449-921E-4C75-9248-30A656EC846A}" type="sibTrans" cxnId="{5DCA6F43-3611-42DD-B728-472FB2BD1B14}">
      <dgm:prSet/>
      <dgm:spPr/>
      <dgm:t>
        <a:bodyPr/>
        <a:lstStyle/>
        <a:p>
          <a:endParaRPr lang="en-IN"/>
        </a:p>
      </dgm:t>
    </dgm:pt>
    <dgm:pt modelId="{4BA9E2DF-8A10-4C2E-A030-6E6FED4609EF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Option</a:t>
          </a:r>
          <a:r>
            <a:rPr lang="en-IN" baseline="0" dirty="0"/>
            <a:t> Chain Analysis ITM,ATM,OTM–More Profitable&amp; Greeks  </a:t>
          </a:r>
          <a:endParaRPr lang="en-IN" dirty="0"/>
        </a:p>
      </dgm:t>
    </dgm:pt>
    <dgm:pt modelId="{121998C1-CCB1-4324-89D0-A6213420D6AF}" type="parTrans" cxnId="{1C3BFE4F-6657-44AE-9C83-8F6A43682EBF}">
      <dgm:prSet/>
      <dgm:spPr/>
      <dgm:t>
        <a:bodyPr/>
        <a:lstStyle/>
        <a:p>
          <a:endParaRPr lang="en-IN"/>
        </a:p>
      </dgm:t>
    </dgm:pt>
    <dgm:pt modelId="{5B9FB78B-65FD-4BA2-A037-14F9AAE68718}" type="sibTrans" cxnId="{1C3BFE4F-6657-44AE-9C83-8F6A43682EBF}">
      <dgm:prSet/>
      <dgm:spPr/>
      <dgm:t>
        <a:bodyPr/>
        <a:lstStyle/>
        <a:p>
          <a:endParaRPr lang="en-IN"/>
        </a:p>
      </dgm:t>
    </dgm:pt>
    <dgm:pt modelId="{00989F6B-D552-4556-81CC-06AC8614C723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Technical Analysis Tools –EMA ,MACD ,</a:t>
          </a:r>
          <a:r>
            <a:rPr lang="en-IN" dirty="0" err="1"/>
            <a:t>Orderflow</a:t>
          </a:r>
          <a:r>
            <a:rPr lang="en-IN" dirty="0"/>
            <a:t> etc </a:t>
          </a:r>
        </a:p>
      </dgm:t>
    </dgm:pt>
    <dgm:pt modelId="{5B812B2F-9EA8-4D04-B607-0D928879DE5E}" type="parTrans" cxnId="{AABE0D54-0C61-4F0D-8FC0-399A0809AE87}">
      <dgm:prSet/>
      <dgm:spPr/>
      <dgm:t>
        <a:bodyPr/>
        <a:lstStyle/>
        <a:p>
          <a:endParaRPr lang="en-IN"/>
        </a:p>
      </dgm:t>
    </dgm:pt>
    <dgm:pt modelId="{53E6257E-0841-4444-A039-3BA9818528EF}" type="sibTrans" cxnId="{AABE0D54-0C61-4F0D-8FC0-399A0809AE87}">
      <dgm:prSet/>
      <dgm:spPr/>
      <dgm:t>
        <a:bodyPr/>
        <a:lstStyle/>
        <a:p>
          <a:endParaRPr lang="en-IN"/>
        </a:p>
      </dgm:t>
    </dgm:pt>
    <dgm:pt modelId="{D4F9FBD5-FA95-4519-ABE0-D7069F5C9452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FII/DII /open Interest /PCR/AD Ratio etc .  </a:t>
          </a:r>
        </a:p>
      </dgm:t>
    </dgm:pt>
    <dgm:pt modelId="{0BFC60DD-DB75-4D2E-9BE2-CA31C14E823D}" type="parTrans" cxnId="{F730505D-19F8-4A11-8C36-83C01844C549}">
      <dgm:prSet/>
      <dgm:spPr/>
      <dgm:t>
        <a:bodyPr/>
        <a:lstStyle/>
        <a:p>
          <a:endParaRPr lang="en-IN"/>
        </a:p>
      </dgm:t>
    </dgm:pt>
    <dgm:pt modelId="{4AFCB382-A2C0-4180-ADEE-3AAC4247D9F3}" type="sibTrans" cxnId="{F730505D-19F8-4A11-8C36-83C01844C549}">
      <dgm:prSet/>
      <dgm:spPr/>
      <dgm:t>
        <a:bodyPr/>
        <a:lstStyle/>
        <a:p>
          <a:endParaRPr lang="en-IN"/>
        </a:p>
      </dgm:t>
    </dgm:pt>
    <dgm:pt modelId="{F3ABFD4F-62FF-47A4-BB99-E5D4A998BB20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Events-Economic /Monetary /Financia evens </a:t>
          </a:r>
          <a:r>
            <a:rPr lang="en-IN" dirty="0" err="1"/>
            <a:t>lmpact</a:t>
          </a:r>
          <a:r>
            <a:rPr lang="en-IN" dirty="0"/>
            <a:t> –During the Day  </a:t>
          </a:r>
        </a:p>
      </dgm:t>
    </dgm:pt>
    <dgm:pt modelId="{7053A3A7-6099-4D94-AF07-0B193632BD15}" type="parTrans" cxnId="{278F9EF8-0482-4007-B182-E5641E27D7BF}">
      <dgm:prSet/>
      <dgm:spPr/>
      <dgm:t>
        <a:bodyPr/>
        <a:lstStyle/>
        <a:p>
          <a:endParaRPr lang="en-IN"/>
        </a:p>
      </dgm:t>
    </dgm:pt>
    <dgm:pt modelId="{3042A673-61F3-4D93-BFFC-FB0ACAD85815}" type="sibTrans" cxnId="{278F9EF8-0482-4007-B182-E5641E27D7BF}">
      <dgm:prSet/>
      <dgm:spPr/>
      <dgm:t>
        <a:bodyPr/>
        <a:lstStyle/>
        <a:p>
          <a:endParaRPr lang="en-IN"/>
        </a:p>
      </dgm:t>
    </dgm:pt>
    <dgm:pt modelId="{9855C76D-DBE8-4695-8FC9-E30CF3ADF1CA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Option</a:t>
          </a:r>
          <a:r>
            <a:rPr lang="en-IN" baseline="0" dirty="0"/>
            <a:t> Strategies /Hedging Techniques-Buy Side and Sell Side </a:t>
          </a:r>
          <a:endParaRPr lang="en-IN" dirty="0"/>
        </a:p>
      </dgm:t>
    </dgm:pt>
    <dgm:pt modelId="{D0BB8F34-EE8F-4CAA-9A0D-8112CEC54545}" type="parTrans" cxnId="{643A1B76-549D-4B43-89F5-13D4F6B59AB0}">
      <dgm:prSet/>
      <dgm:spPr/>
      <dgm:t>
        <a:bodyPr/>
        <a:lstStyle/>
        <a:p>
          <a:endParaRPr lang="en-IN"/>
        </a:p>
      </dgm:t>
    </dgm:pt>
    <dgm:pt modelId="{6A752FE9-1AF0-45A4-A068-B2F397D5B975}" type="sibTrans" cxnId="{643A1B76-549D-4B43-89F5-13D4F6B59AB0}">
      <dgm:prSet/>
      <dgm:spPr/>
      <dgm:t>
        <a:bodyPr/>
        <a:lstStyle/>
        <a:p>
          <a:endParaRPr lang="en-IN"/>
        </a:p>
      </dgm:t>
    </dgm:pt>
    <dgm:pt modelId="{58A2F373-9596-4A3D-8C14-D9885693D2A6}" type="pres">
      <dgm:prSet presAssocID="{265C3546-8BE2-4C8F-B87E-E1F26D7012A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C18A6B5-2245-4838-A172-A8E26FFA9E6D}" type="pres">
      <dgm:prSet presAssocID="{E092C8C8-13DE-405E-9D98-D18AC4079D7E}" presName="Parent" presStyleLbl="node0" presStyleIdx="0" presStyleCnt="1">
        <dgm:presLayoutVars>
          <dgm:chMax val="6"/>
          <dgm:chPref val="6"/>
        </dgm:presLayoutVars>
      </dgm:prSet>
      <dgm:spPr/>
    </dgm:pt>
    <dgm:pt modelId="{3A8C49AA-D3B2-4524-8551-F4EB9EA06CC8}" type="pres">
      <dgm:prSet presAssocID="{35DC3B89-3CA1-4D9D-AC4F-1E07A15D68AD}" presName="Accent1" presStyleCnt="0"/>
      <dgm:spPr/>
    </dgm:pt>
    <dgm:pt modelId="{3973CB1C-0DBE-4627-8AAA-67A8496BE0D5}" type="pres">
      <dgm:prSet presAssocID="{35DC3B89-3CA1-4D9D-AC4F-1E07A15D68AD}" presName="Accent" presStyleLbl="bgShp" presStyleIdx="0" presStyleCnt="6"/>
      <dgm:spPr/>
    </dgm:pt>
    <dgm:pt modelId="{3346057E-DFF1-4E4E-96D0-F44FC42CD4B1}" type="pres">
      <dgm:prSet presAssocID="{35DC3B89-3CA1-4D9D-AC4F-1E07A15D68AD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F95E6ED-9F95-475E-B765-239B18AD6DE9}" type="pres">
      <dgm:prSet presAssocID="{4BA9E2DF-8A10-4C2E-A030-6E6FED4609EF}" presName="Accent2" presStyleCnt="0"/>
      <dgm:spPr/>
    </dgm:pt>
    <dgm:pt modelId="{BB08308B-ACE5-406B-8C79-3DEFC0052D57}" type="pres">
      <dgm:prSet presAssocID="{4BA9E2DF-8A10-4C2E-A030-6E6FED4609EF}" presName="Accent" presStyleLbl="bgShp" presStyleIdx="1" presStyleCnt="6"/>
      <dgm:spPr/>
    </dgm:pt>
    <dgm:pt modelId="{92E5A423-1575-4794-B51F-8032F3C9605F}" type="pres">
      <dgm:prSet presAssocID="{4BA9E2DF-8A10-4C2E-A030-6E6FED4609EF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18C543F4-029E-4F29-8F33-C47FFC5C1677}" type="pres">
      <dgm:prSet presAssocID="{00989F6B-D552-4556-81CC-06AC8614C723}" presName="Accent3" presStyleCnt="0"/>
      <dgm:spPr/>
    </dgm:pt>
    <dgm:pt modelId="{2C1853D6-7C02-4BB9-AEF3-BA21E84B2A8E}" type="pres">
      <dgm:prSet presAssocID="{00989F6B-D552-4556-81CC-06AC8614C723}" presName="Accent" presStyleLbl="bgShp" presStyleIdx="2" presStyleCnt="6"/>
      <dgm:spPr/>
    </dgm:pt>
    <dgm:pt modelId="{81E22CF8-79B4-4013-A17A-D39B59968C89}" type="pres">
      <dgm:prSet presAssocID="{00989F6B-D552-4556-81CC-06AC8614C723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46E0798-B265-4952-82FD-5348C60A453C}" type="pres">
      <dgm:prSet presAssocID="{D4F9FBD5-FA95-4519-ABE0-D7069F5C9452}" presName="Accent4" presStyleCnt="0"/>
      <dgm:spPr/>
    </dgm:pt>
    <dgm:pt modelId="{E2885D0B-1FB2-4209-B72D-35BAB3D56030}" type="pres">
      <dgm:prSet presAssocID="{D4F9FBD5-FA95-4519-ABE0-D7069F5C9452}" presName="Accent" presStyleLbl="bgShp" presStyleIdx="3" presStyleCnt="6"/>
      <dgm:spPr/>
    </dgm:pt>
    <dgm:pt modelId="{A7F0DB3D-30E8-44FB-B1C3-EFD7A93F4F72}" type="pres">
      <dgm:prSet presAssocID="{D4F9FBD5-FA95-4519-ABE0-D7069F5C9452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732C4071-77C2-4CD4-A6E3-C738D46157FD}" type="pres">
      <dgm:prSet presAssocID="{F3ABFD4F-62FF-47A4-BB99-E5D4A998BB20}" presName="Accent5" presStyleCnt="0"/>
      <dgm:spPr/>
    </dgm:pt>
    <dgm:pt modelId="{BAD0708A-A7C6-4693-A252-05D43DAE4B6D}" type="pres">
      <dgm:prSet presAssocID="{F3ABFD4F-62FF-47A4-BB99-E5D4A998BB20}" presName="Accent" presStyleLbl="bgShp" presStyleIdx="4" presStyleCnt="6"/>
      <dgm:spPr/>
    </dgm:pt>
    <dgm:pt modelId="{09C69D6D-EB9F-4648-B991-4B04A73F862A}" type="pres">
      <dgm:prSet presAssocID="{F3ABFD4F-62FF-47A4-BB99-E5D4A998BB20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E2994C96-324F-48FF-ACA7-E563DF4BA854}" type="pres">
      <dgm:prSet presAssocID="{9855C76D-DBE8-4695-8FC9-E30CF3ADF1CA}" presName="Accent6" presStyleCnt="0"/>
      <dgm:spPr/>
    </dgm:pt>
    <dgm:pt modelId="{785C5619-A084-4787-9DDF-AECC661FDAEE}" type="pres">
      <dgm:prSet presAssocID="{9855C76D-DBE8-4695-8FC9-E30CF3ADF1CA}" presName="Accent" presStyleLbl="bgShp" presStyleIdx="5" presStyleCnt="6"/>
      <dgm:spPr/>
    </dgm:pt>
    <dgm:pt modelId="{EF16CDF1-0FEB-4FAE-9DCA-E79724542A83}" type="pres">
      <dgm:prSet presAssocID="{9855C76D-DBE8-4695-8FC9-E30CF3ADF1CA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B0CB419-CE82-4073-8039-82E394260F2D}" srcId="{265C3546-8BE2-4C8F-B87E-E1F26D7012A3}" destId="{E092C8C8-13DE-405E-9D98-D18AC4079D7E}" srcOrd="0" destOrd="0" parTransId="{99A84100-29FC-4DB0-A88C-20CEF90D496D}" sibTransId="{CDC625CE-AFE8-4D9F-A00F-0CA7D12F72DD}"/>
    <dgm:cxn modelId="{3C9DFA1F-1699-476D-B75E-A7F34240C903}" type="presOf" srcId="{D4F9FBD5-FA95-4519-ABE0-D7069F5C9452}" destId="{A7F0DB3D-30E8-44FB-B1C3-EFD7A93F4F72}" srcOrd="0" destOrd="0" presId="urn:microsoft.com/office/officeart/2011/layout/HexagonRadial"/>
    <dgm:cxn modelId="{7734643C-70D7-4754-B6D2-FB93776CF4D2}" type="presOf" srcId="{35DC3B89-3CA1-4D9D-AC4F-1E07A15D68AD}" destId="{3346057E-DFF1-4E4E-96D0-F44FC42CD4B1}" srcOrd="0" destOrd="0" presId="urn:microsoft.com/office/officeart/2011/layout/HexagonRadial"/>
    <dgm:cxn modelId="{F730505D-19F8-4A11-8C36-83C01844C549}" srcId="{E092C8C8-13DE-405E-9D98-D18AC4079D7E}" destId="{D4F9FBD5-FA95-4519-ABE0-D7069F5C9452}" srcOrd="3" destOrd="0" parTransId="{0BFC60DD-DB75-4D2E-9BE2-CA31C14E823D}" sibTransId="{4AFCB382-A2C0-4180-ADEE-3AAC4247D9F3}"/>
    <dgm:cxn modelId="{5DCA6F43-3611-42DD-B728-472FB2BD1B14}" srcId="{E092C8C8-13DE-405E-9D98-D18AC4079D7E}" destId="{35DC3B89-3CA1-4D9D-AC4F-1E07A15D68AD}" srcOrd="0" destOrd="0" parTransId="{9C5E6B04-DA80-4951-A723-547C95A560BF}" sibTransId="{0A58B449-921E-4C75-9248-30A656EC846A}"/>
    <dgm:cxn modelId="{1C3BFE4F-6657-44AE-9C83-8F6A43682EBF}" srcId="{E092C8C8-13DE-405E-9D98-D18AC4079D7E}" destId="{4BA9E2DF-8A10-4C2E-A030-6E6FED4609EF}" srcOrd="1" destOrd="0" parTransId="{121998C1-CCB1-4324-89D0-A6213420D6AF}" sibTransId="{5B9FB78B-65FD-4BA2-A037-14F9AAE68718}"/>
    <dgm:cxn modelId="{AFC79E70-01EA-4058-9E34-4665074447C0}" type="presOf" srcId="{00989F6B-D552-4556-81CC-06AC8614C723}" destId="{81E22CF8-79B4-4013-A17A-D39B59968C89}" srcOrd="0" destOrd="0" presId="urn:microsoft.com/office/officeart/2011/layout/HexagonRadial"/>
    <dgm:cxn modelId="{AABE0D54-0C61-4F0D-8FC0-399A0809AE87}" srcId="{E092C8C8-13DE-405E-9D98-D18AC4079D7E}" destId="{00989F6B-D552-4556-81CC-06AC8614C723}" srcOrd="2" destOrd="0" parTransId="{5B812B2F-9EA8-4D04-B607-0D928879DE5E}" sibTransId="{53E6257E-0841-4444-A039-3BA9818528EF}"/>
    <dgm:cxn modelId="{643A1B76-549D-4B43-89F5-13D4F6B59AB0}" srcId="{E092C8C8-13DE-405E-9D98-D18AC4079D7E}" destId="{9855C76D-DBE8-4695-8FC9-E30CF3ADF1CA}" srcOrd="5" destOrd="0" parTransId="{D0BB8F34-EE8F-4CAA-9A0D-8112CEC54545}" sibTransId="{6A752FE9-1AF0-45A4-A068-B2F397D5B975}"/>
    <dgm:cxn modelId="{B4C19BA4-F5DC-4FB4-8B73-4F733BFE55B8}" type="presOf" srcId="{F3ABFD4F-62FF-47A4-BB99-E5D4A998BB20}" destId="{09C69D6D-EB9F-4648-B991-4B04A73F862A}" srcOrd="0" destOrd="0" presId="urn:microsoft.com/office/officeart/2011/layout/HexagonRadial"/>
    <dgm:cxn modelId="{CA162FAB-F1AD-4AE6-8166-9E70A07CE1D1}" type="presOf" srcId="{9855C76D-DBE8-4695-8FC9-E30CF3ADF1CA}" destId="{EF16CDF1-0FEB-4FAE-9DCA-E79724542A83}" srcOrd="0" destOrd="0" presId="urn:microsoft.com/office/officeart/2011/layout/HexagonRadial"/>
    <dgm:cxn modelId="{F8A067BE-CE4A-4A7A-B4D3-8588DECD344D}" type="presOf" srcId="{E092C8C8-13DE-405E-9D98-D18AC4079D7E}" destId="{6C18A6B5-2245-4838-A172-A8E26FFA9E6D}" srcOrd="0" destOrd="0" presId="urn:microsoft.com/office/officeart/2011/layout/HexagonRadial"/>
    <dgm:cxn modelId="{6FE57BC2-F30A-42EA-AF8D-8E580B26D137}" type="presOf" srcId="{4BA9E2DF-8A10-4C2E-A030-6E6FED4609EF}" destId="{92E5A423-1575-4794-B51F-8032F3C9605F}" srcOrd="0" destOrd="0" presId="urn:microsoft.com/office/officeart/2011/layout/HexagonRadial"/>
    <dgm:cxn modelId="{1073EDCA-1B69-4646-8F06-62639BC1649D}" type="presOf" srcId="{265C3546-8BE2-4C8F-B87E-E1F26D7012A3}" destId="{58A2F373-9596-4A3D-8C14-D9885693D2A6}" srcOrd="0" destOrd="0" presId="urn:microsoft.com/office/officeart/2011/layout/HexagonRadial"/>
    <dgm:cxn modelId="{278F9EF8-0482-4007-B182-E5641E27D7BF}" srcId="{E092C8C8-13DE-405E-9D98-D18AC4079D7E}" destId="{F3ABFD4F-62FF-47A4-BB99-E5D4A998BB20}" srcOrd="4" destOrd="0" parTransId="{7053A3A7-6099-4D94-AF07-0B193632BD15}" sibTransId="{3042A673-61F3-4D93-BFFC-FB0ACAD85815}"/>
    <dgm:cxn modelId="{BD2D6404-2BE1-4994-9D58-C5E2EA9D453B}" type="presParOf" srcId="{58A2F373-9596-4A3D-8C14-D9885693D2A6}" destId="{6C18A6B5-2245-4838-A172-A8E26FFA9E6D}" srcOrd="0" destOrd="0" presId="urn:microsoft.com/office/officeart/2011/layout/HexagonRadial"/>
    <dgm:cxn modelId="{9B4BFAF5-CAC7-490F-916F-8E8894BBF6A4}" type="presParOf" srcId="{58A2F373-9596-4A3D-8C14-D9885693D2A6}" destId="{3A8C49AA-D3B2-4524-8551-F4EB9EA06CC8}" srcOrd="1" destOrd="0" presId="urn:microsoft.com/office/officeart/2011/layout/HexagonRadial"/>
    <dgm:cxn modelId="{8C6D57A7-CA58-4633-8F4C-F19D6D4EDF11}" type="presParOf" srcId="{3A8C49AA-D3B2-4524-8551-F4EB9EA06CC8}" destId="{3973CB1C-0DBE-4627-8AAA-67A8496BE0D5}" srcOrd="0" destOrd="0" presId="urn:microsoft.com/office/officeart/2011/layout/HexagonRadial"/>
    <dgm:cxn modelId="{9221A752-A7A4-4907-8C7D-7330DCD7A17C}" type="presParOf" srcId="{58A2F373-9596-4A3D-8C14-D9885693D2A6}" destId="{3346057E-DFF1-4E4E-96D0-F44FC42CD4B1}" srcOrd="2" destOrd="0" presId="urn:microsoft.com/office/officeart/2011/layout/HexagonRadial"/>
    <dgm:cxn modelId="{27690A4A-7F75-44A5-9F74-CF044BB33167}" type="presParOf" srcId="{58A2F373-9596-4A3D-8C14-D9885693D2A6}" destId="{AF95E6ED-9F95-475E-B765-239B18AD6DE9}" srcOrd="3" destOrd="0" presId="urn:microsoft.com/office/officeart/2011/layout/HexagonRadial"/>
    <dgm:cxn modelId="{7BB66A6D-219D-4B52-8837-59259B040152}" type="presParOf" srcId="{AF95E6ED-9F95-475E-B765-239B18AD6DE9}" destId="{BB08308B-ACE5-406B-8C79-3DEFC0052D57}" srcOrd="0" destOrd="0" presId="urn:microsoft.com/office/officeart/2011/layout/HexagonRadial"/>
    <dgm:cxn modelId="{14B1607C-D45D-4480-BD80-D8BD4C46F70B}" type="presParOf" srcId="{58A2F373-9596-4A3D-8C14-D9885693D2A6}" destId="{92E5A423-1575-4794-B51F-8032F3C9605F}" srcOrd="4" destOrd="0" presId="urn:microsoft.com/office/officeart/2011/layout/HexagonRadial"/>
    <dgm:cxn modelId="{28566466-8DBB-441C-B6F6-B93309BEBAEF}" type="presParOf" srcId="{58A2F373-9596-4A3D-8C14-D9885693D2A6}" destId="{18C543F4-029E-4F29-8F33-C47FFC5C1677}" srcOrd="5" destOrd="0" presId="urn:microsoft.com/office/officeart/2011/layout/HexagonRadial"/>
    <dgm:cxn modelId="{04FEDA42-F950-4BF4-A5D9-2964E4217585}" type="presParOf" srcId="{18C543F4-029E-4F29-8F33-C47FFC5C1677}" destId="{2C1853D6-7C02-4BB9-AEF3-BA21E84B2A8E}" srcOrd="0" destOrd="0" presId="urn:microsoft.com/office/officeart/2011/layout/HexagonRadial"/>
    <dgm:cxn modelId="{6C813FD5-FA75-4525-B3B6-9A165A61667E}" type="presParOf" srcId="{58A2F373-9596-4A3D-8C14-D9885693D2A6}" destId="{81E22CF8-79B4-4013-A17A-D39B59968C89}" srcOrd="6" destOrd="0" presId="urn:microsoft.com/office/officeart/2011/layout/HexagonRadial"/>
    <dgm:cxn modelId="{84413F7E-E348-4301-BE07-B1F8C0AAED8B}" type="presParOf" srcId="{58A2F373-9596-4A3D-8C14-D9885693D2A6}" destId="{846E0798-B265-4952-82FD-5348C60A453C}" srcOrd="7" destOrd="0" presId="urn:microsoft.com/office/officeart/2011/layout/HexagonRadial"/>
    <dgm:cxn modelId="{57A5908D-2239-43D3-A70A-5E18860677D2}" type="presParOf" srcId="{846E0798-B265-4952-82FD-5348C60A453C}" destId="{E2885D0B-1FB2-4209-B72D-35BAB3D56030}" srcOrd="0" destOrd="0" presId="urn:microsoft.com/office/officeart/2011/layout/HexagonRadial"/>
    <dgm:cxn modelId="{DCFD916D-E5FC-485F-9620-9CC480DB0418}" type="presParOf" srcId="{58A2F373-9596-4A3D-8C14-D9885693D2A6}" destId="{A7F0DB3D-30E8-44FB-B1C3-EFD7A93F4F72}" srcOrd="8" destOrd="0" presId="urn:microsoft.com/office/officeart/2011/layout/HexagonRadial"/>
    <dgm:cxn modelId="{3C7C4FF0-A474-4D76-A2CC-CA2595AE3BEF}" type="presParOf" srcId="{58A2F373-9596-4A3D-8C14-D9885693D2A6}" destId="{732C4071-77C2-4CD4-A6E3-C738D46157FD}" srcOrd="9" destOrd="0" presId="urn:microsoft.com/office/officeart/2011/layout/HexagonRadial"/>
    <dgm:cxn modelId="{2CE93710-EAB3-4FAE-942E-2C9731941B70}" type="presParOf" srcId="{732C4071-77C2-4CD4-A6E3-C738D46157FD}" destId="{BAD0708A-A7C6-4693-A252-05D43DAE4B6D}" srcOrd="0" destOrd="0" presId="urn:microsoft.com/office/officeart/2011/layout/HexagonRadial"/>
    <dgm:cxn modelId="{78769D12-5BC2-426E-B82A-625D1AA7C20B}" type="presParOf" srcId="{58A2F373-9596-4A3D-8C14-D9885693D2A6}" destId="{09C69D6D-EB9F-4648-B991-4B04A73F862A}" srcOrd="10" destOrd="0" presId="urn:microsoft.com/office/officeart/2011/layout/HexagonRadial"/>
    <dgm:cxn modelId="{99C368B8-88E3-42AE-9A8A-E241FD78C8C2}" type="presParOf" srcId="{58A2F373-9596-4A3D-8C14-D9885693D2A6}" destId="{E2994C96-324F-48FF-ACA7-E563DF4BA854}" srcOrd="11" destOrd="0" presId="urn:microsoft.com/office/officeart/2011/layout/HexagonRadial"/>
    <dgm:cxn modelId="{7740004F-6D0E-417C-805C-7B00F07E411B}" type="presParOf" srcId="{E2994C96-324F-48FF-ACA7-E563DF4BA854}" destId="{785C5619-A084-4787-9DDF-AECC661FDAEE}" srcOrd="0" destOrd="0" presId="urn:microsoft.com/office/officeart/2011/layout/HexagonRadial"/>
    <dgm:cxn modelId="{A2DA16BB-79E3-464D-AA62-1718807AD890}" type="presParOf" srcId="{58A2F373-9596-4A3D-8C14-D9885693D2A6}" destId="{EF16CDF1-0FEB-4FAE-9DCA-E79724542A83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5C3546-8BE2-4C8F-B87E-E1F26D7012A3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092C8C8-13DE-405E-9D98-D18AC4079D7E}">
      <dgm:prSet phldrT="[Text]"/>
      <dgm:spPr>
        <a:solidFill>
          <a:srgbClr val="7030A0"/>
        </a:solidFill>
      </dgm:spPr>
      <dgm:t>
        <a:bodyPr/>
        <a:lstStyle/>
        <a:p>
          <a:r>
            <a:rPr lang="en-IN" dirty="0"/>
            <a:t>Equity –Long-term Investing </a:t>
          </a:r>
        </a:p>
      </dgm:t>
    </dgm:pt>
    <dgm:pt modelId="{99A84100-29FC-4DB0-A88C-20CEF90D496D}" type="parTrans" cxnId="{4B0CB419-CE82-4073-8039-82E394260F2D}">
      <dgm:prSet/>
      <dgm:spPr/>
      <dgm:t>
        <a:bodyPr/>
        <a:lstStyle/>
        <a:p>
          <a:endParaRPr lang="en-IN"/>
        </a:p>
      </dgm:t>
    </dgm:pt>
    <dgm:pt modelId="{CDC625CE-AFE8-4D9F-A00F-0CA7D12F72DD}" type="sibTrans" cxnId="{4B0CB419-CE82-4073-8039-82E394260F2D}">
      <dgm:prSet/>
      <dgm:spPr/>
      <dgm:t>
        <a:bodyPr/>
        <a:lstStyle/>
        <a:p>
          <a:endParaRPr lang="en-IN"/>
        </a:p>
      </dgm:t>
    </dgm:pt>
    <dgm:pt modelId="{35DC3B89-3CA1-4D9D-AC4F-1E07A15D68AD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Identification of Multi Bagger Stocks</a:t>
          </a:r>
        </a:p>
      </dgm:t>
    </dgm:pt>
    <dgm:pt modelId="{9C5E6B04-DA80-4951-A723-547C95A560BF}" type="parTrans" cxnId="{5DCA6F43-3611-42DD-B728-472FB2BD1B14}">
      <dgm:prSet/>
      <dgm:spPr/>
      <dgm:t>
        <a:bodyPr/>
        <a:lstStyle/>
        <a:p>
          <a:endParaRPr lang="en-IN"/>
        </a:p>
      </dgm:t>
    </dgm:pt>
    <dgm:pt modelId="{0A58B449-921E-4C75-9248-30A656EC846A}" type="sibTrans" cxnId="{5DCA6F43-3611-42DD-B728-472FB2BD1B14}">
      <dgm:prSet/>
      <dgm:spPr/>
      <dgm:t>
        <a:bodyPr/>
        <a:lstStyle/>
        <a:p>
          <a:endParaRPr lang="en-IN"/>
        </a:p>
      </dgm:t>
    </dgm:pt>
    <dgm:pt modelId="{4BA9E2DF-8A10-4C2E-A030-6E6FED4609EF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Value and Growth Stocks, Dividend Income  </a:t>
          </a:r>
        </a:p>
      </dgm:t>
    </dgm:pt>
    <dgm:pt modelId="{121998C1-CCB1-4324-89D0-A6213420D6AF}" type="parTrans" cxnId="{1C3BFE4F-6657-44AE-9C83-8F6A43682EBF}">
      <dgm:prSet/>
      <dgm:spPr/>
      <dgm:t>
        <a:bodyPr/>
        <a:lstStyle/>
        <a:p>
          <a:endParaRPr lang="en-IN"/>
        </a:p>
      </dgm:t>
    </dgm:pt>
    <dgm:pt modelId="{5B9FB78B-65FD-4BA2-A037-14F9AAE68718}" type="sibTrans" cxnId="{1C3BFE4F-6657-44AE-9C83-8F6A43682EBF}">
      <dgm:prSet/>
      <dgm:spPr/>
      <dgm:t>
        <a:bodyPr/>
        <a:lstStyle/>
        <a:p>
          <a:endParaRPr lang="en-IN"/>
        </a:p>
      </dgm:t>
    </dgm:pt>
    <dgm:pt modelId="{00989F6B-D552-4556-81CC-06AC8614C723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Business and Investment cycles</a:t>
          </a:r>
        </a:p>
      </dgm:t>
    </dgm:pt>
    <dgm:pt modelId="{5B812B2F-9EA8-4D04-B607-0D928879DE5E}" type="parTrans" cxnId="{AABE0D54-0C61-4F0D-8FC0-399A0809AE87}">
      <dgm:prSet/>
      <dgm:spPr/>
      <dgm:t>
        <a:bodyPr/>
        <a:lstStyle/>
        <a:p>
          <a:endParaRPr lang="en-IN"/>
        </a:p>
      </dgm:t>
    </dgm:pt>
    <dgm:pt modelId="{53E6257E-0841-4444-A039-3BA9818528EF}" type="sibTrans" cxnId="{AABE0D54-0C61-4F0D-8FC0-399A0809AE87}">
      <dgm:prSet/>
      <dgm:spPr/>
      <dgm:t>
        <a:bodyPr/>
        <a:lstStyle/>
        <a:p>
          <a:endParaRPr lang="en-IN"/>
        </a:p>
      </dgm:t>
    </dgm:pt>
    <dgm:pt modelId="{D4F9FBD5-FA95-4519-ABE0-D7069F5C9452}">
      <dgm:prSet phldrT="[Text]"/>
      <dgm:spPr>
        <a:solidFill>
          <a:srgbClr val="FF3399"/>
        </a:solidFill>
      </dgm:spPr>
      <dgm:t>
        <a:bodyPr/>
        <a:lstStyle/>
        <a:p>
          <a:r>
            <a:rPr lang="en-IN" baseline="0" dirty="0"/>
            <a:t>Credit Rating </a:t>
          </a:r>
          <a:endParaRPr lang="en-IN" dirty="0"/>
        </a:p>
      </dgm:t>
    </dgm:pt>
    <dgm:pt modelId="{0BFC60DD-DB75-4D2E-9BE2-CA31C14E823D}" type="parTrans" cxnId="{F730505D-19F8-4A11-8C36-83C01844C549}">
      <dgm:prSet/>
      <dgm:spPr/>
      <dgm:t>
        <a:bodyPr/>
        <a:lstStyle/>
        <a:p>
          <a:endParaRPr lang="en-IN"/>
        </a:p>
      </dgm:t>
    </dgm:pt>
    <dgm:pt modelId="{4AFCB382-A2C0-4180-ADEE-3AAC4247D9F3}" type="sibTrans" cxnId="{F730505D-19F8-4A11-8C36-83C01844C549}">
      <dgm:prSet/>
      <dgm:spPr/>
      <dgm:t>
        <a:bodyPr/>
        <a:lstStyle/>
        <a:p>
          <a:endParaRPr lang="en-IN"/>
        </a:p>
      </dgm:t>
    </dgm:pt>
    <dgm:pt modelId="{F3ABFD4F-62FF-47A4-BB99-E5D4A998BB20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Risk Factors </a:t>
          </a:r>
          <a:r>
            <a:rPr lang="en-IN" baseline="0" dirty="0"/>
            <a:t> –Market Risk ,Credit risk, Interest rate Risk(Banks) </a:t>
          </a:r>
          <a:endParaRPr lang="en-IN" dirty="0"/>
        </a:p>
      </dgm:t>
    </dgm:pt>
    <dgm:pt modelId="{7053A3A7-6099-4D94-AF07-0B193632BD15}" type="parTrans" cxnId="{278F9EF8-0482-4007-B182-E5641E27D7BF}">
      <dgm:prSet/>
      <dgm:spPr/>
      <dgm:t>
        <a:bodyPr/>
        <a:lstStyle/>
        <a:p>
          <a:endParaRPr lang="en-IN"/>
        </a:p>
      </dgm:t>
    </dgm:pt>
    <dgm:pt modelId="{3042A673-61F3-4D93-BFFC-FB0ACAD85815}" type="sibTrans" cxnId="{278F9EF8-0482-4007-B182-E5641E27D7BF}">
      <dgm:prSet/>
      <dgm:spPr/>
      <dgm:t>
        <a:bodyPr/>
        <a:lstStyle/>
        <a:p>
          <a:endParaRPr lang="en-IN"/>
        </a:p>
      </dgm:t>
    </dgm:pt>
    <dgm:pt modelId="{9855C76D-DBE8-4695-8FC9-E30CF3ADF1CA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Fundamental Analysis &amp; Financial Ratios</a:t>
          </a:r>
        </a:p>
      </dgm:t>
    </dgm:pt>
    <dgm:pt modelId="{D0BB8F34-EE8F-4CAA-9A0D-8112CEC54545}" type="parTrans" cxnId="{643A1B76-549D-4B43-89F5-13D4F6B59AB0}">
      <dgm:prSet/>
      <dgm:spPr/>
      <dgm:t>
        <a:bodyPr/>
        <a:lstStyle/>
        <a:p>
          <a:endParaRPr lang="en-IN"/>
        </a:p>
      </dgm:t>
    </dgm:pt>
    <dgm:pt modelId="{6A752FE9-1AF0-45A4-A068-B2F397D5B975}" type="sibTrans" cxnId="{643A1B76-549D-4B43-89F5-13D4F6B59AB0}">
      <dgm:prSet/>
      <dgm:spPr/>
      <dgm:t>
        <a:bodyPr/>
        <a:lstStyle/>
        <a:p>
          <a:endParaRPr lang="en-IN"/>
        </a:p>
      </dgm:t>
    </dgm:pt>
    <dgm:pt modelId="{58A2F373-9596-4A3D-8C14-D9885693D2A6}" type="pres">
      <dgm:prSet presAssocID="{265C3546-8BE2-4C8F-B87E-E1F26D7012A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C18A6B5-2245-4838-A172-A8E26FFA9E6D}" type="pres">
      <dgm:prSet presAssocID="{E092C8C8-13DE-405E-9D98-D18AC4079D7E}" presName="Parent" presStyleLbl="node0" presStyleIdx="0" presStyleCnt="1">
        <dgm:presLayoutVars>
          <dgm:chMax val="6"/>
          <dgm:chPref val="6"/>
        </dgm:presLayoutVars>
      </dgm:prSet>
      <dgm:spPr/>
    </dgm:pt>
    <dgm:pt modelId="{3A8C49AA-D3B2-4524-8551-F4EB9EA06CC8}" type="pres">
      <dgm:prSet presAssocID="{35DC3B89-3CA1-4D9D-AC4F-1E07A15D68AD}" presName="Accent1" presStyleCnt="0"/>
      <dgm:spPr/>
    </dgm:pt>
    <dgm:pt modelId="{3973CB1C-0DBE-4627-8AAA-67A8496BE0D5}" type="pres">
      <dgm:prSet presAssocID="{35DC3B89-3CA1-4D9D-AC4F-1E07A15D68AD}" presName="Accent" presStyleLbl="bgShp" presStyleIdx="0" presStyleCnt="6"/>
      <dgm:spPr/>
    </dgm:pt>
    <dgm:pt modelId="{3346057E-DFF1-4E4E-96D0-F44FC42CD4B1}" type="pres">
      <dgm:prSet presAssocID="{35DC3B89-3CA1-4D9D-AC4F-1E07A15D68AD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F95E6ED-9F95-475E-B765-239B18AD6DE9}" type="pres">
      <dgm:prSet presAssocID="{4BA9E2DF-8A10-4C2E-A030-6E6FED4609EF}" presName="Accent2" presStyleCnt="0"/>
      <dgm:spPr/>
    </dgm:pt>
    <dgm:pt modelId="{BB08308B-ACE5-406B-8C79-3DEFC0052D57}" type="pres">
      <dgm:prSet presAssocID="{4BA9E2DF-8A10-4C2E-A030-6E6FED4609EF}" presName="Accent" presStyleLbl="bgShp" presStyleIdx="1" presStyleCnt="6"/>
      <dgm:spPr/>
    </dgm:pt>
    <dgm:pt modelId="{92E5A423-1575-4794-B51F-8032F3C9605F}" type="pres">
      <dgm:prSet presAssocID="{4BA9E2DF-8A10-4C2E-A030-6E6FED4609EF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18C543F4-029E-4F29-8F33-C47FFC5C1677}" type="pres">
      <dgm:prSet presAssocID="{00989F6B-D552-4556-81CC-06AC8614C723}" presName="Accent3" presStyleCnt="0"/>
      <dgm:spPr/>
    </dgm:pt>
    <dgm:pt modelId="{2C1853D6-7C02-4BB9-AEF3-BA21E84B2A8E}" type="pres">
      <dgm:prSet presAssocID="{00989F6B-D552-4556-81CC-06AC8614C723}" presName="Accent" presStyleLbl="bgShp" presStyleIdx="2" presStyleCnt="6"/>
      <dgm:spPr/>
    </dgm:pt>
    <dgm:pt modelId="{81E22CF8-79B4-4013-A17A-D39B59968C89}" type="pres">
      <dgm:prSet presAssocID="{00989F6B-D552-4556-81CC-06AC8614C723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46E0798-B265-4952-82FD-5348C60A453C}" type="pres">
      <dgm:prSet presAssocID="{D4F9FBD5-FA95-4519-ABE0-D7069F5C9452}" presName="Accent4" presStyleCnt="0"/>
      <dgm:spPr/>
    </dgm:pt>
    <dgm:pt modelId="{E2885D0B-1FB2-4209-B72D-35BAB3D56030}" type="pres">
      <dgm:prSet presAssocID="{D4F9FBD5-FA95-4519-ABE0-D7069F5C9452}" presName="Accent" presStyleLbl="bgShp" presStyleIdx="3" presStyleCnt="6"/>
      <dgm:spPr/>
    </dgm:pt>
    <dgm:pt modelId="{A7F0DB3D-30E8-44FB-B1C3-EFD7A93F4F72}" type="pres">
      <dgm:prSet presAssocID="{D4F9FBD5-FA95-4519-ABE0-D7069F5C9452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732C4071-77C2-4CD4-A6E3-C738D46157FD}" type="pres">
      <dgm:prSet presAssocID="{F3ABFD4F-62FF-47A4-BB99-E5D4A998BB20}" presName="Accent5" presStyleCnt="0"/>
      <dgm:spPr/>
    </dgm:pt>
    <dgm:pt modelId="{BAD0708A-A7C6-4693-A252-05D43DAE4B6D}" type="pres">
      <dgm:prSet presAssocID="{F3ABFD4F-62FF-47A4-BB99-E5D4A998BB20}" presName="Accent" presStyleLbl="bgShp" presStyleIdx="4" presStyleCnt="6"/>
      <dgm:spPr/>
    </dgm:pt>
    <dgm:pt modelId="{09C69D6D-EB9F-4648-B991-4B04A73F862A}" type="pres">
      <dgm:prSet presAssocID="{F3ABFD4F-62FF-47A4-BB99-E5D4A998BB20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E2994C96-324F-48FF-ACA7-E563DF4BA854}" type="pres">
      <dgm:prSet presAssocID="{9855C76D-DBE8-4695-8FC9-E30CF3ADF1CA}" presName="Accent6" presStyleCnt="0"/>
      <dgm:spPr/>
    </dgm:pt>
    <dgm:pt modelId="{785C5619-A084-4787-9DDF-AECC661FDAEE}" type="pres">
      <dgm:prSet presAssocID="{9855C76D-DBE8-4695-8FC9-E30CF3ADF1CA}" presName="Accent" presStyleLbl="bgShp" presStyleIdx="5" presStyleCnt="6"/>
      <dgm:spPr/>
    </dgm:pt>
    <dgm:pt modelId="{EF16CDF1-0FEB-4FAE-9DCA-E79724542A83}" type="pres">
      <dgm:prSet presAssocID="{9855C76D-DBE8-4695-8FC9-E30CF3ADF1CA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B0CB419-CE82-4073-8039-82E394260F2D}" srcId="{265C3546-8BE2-4C8F-B87E-E1F26D7012A3}" destId="{E092C8C8-13DE-405E-9D98-D18AC4079D7E}" srcOrd="0" destOrd="0" parTransId="{99A84100-29FC-4DB0-A88C-20CEF90D496D}" sibTransId="{CDC625CE-AFE8-4D9F-A00F-0CA7D12F72DD}"/>
    <dgm:cxn modelId="{3C9DFA1F-1699-476D-B75E-A7F34240C903}" type="presOf" srcId="{D4F9FBD5-FA95-4519-ABE0-D7069F5C9452}" destId="{A7F0DB3D-30E8-44FB-B1C3-EFD7A93F4F72}" srcOrd="0" destOrd="0" presId="urn:microsoft.com/office/officeart/2011/layout/HexagonRadial"/>
    <dgm:cxn modelId="{7734643C-70D7-4754-B6D2-FB93776CF4D2}" type="presOf" srcId="{35DC3B89-3CA1-4D9D-AC4F-1E07A15D68AD}" destId="{3346057E-DFF1-4E4E-96D0-F44FC42CD4B1}" srcOrd="0" destOrd="0" presId="urn:microsoft.com/office/officeart/2011/layout/HexagonRadial"/>
    <dgm:cxn modelId="{F730505D-19F8-4A11-8C36-83C01844C549}" srcId="{E092C8C8-13DE-405E-9D98-D18AC4079D7E}" destId="{D4F9FBD5-FA95-4519-ABE0-D7069F5C9452}" srcOrd="3" destOrd="0" parTransId="{0BFC60DD-DB75-4D2E-9BE2-CA31C14E823D}" sibTransId="{4AFCB382-A2C0-4180-ADEE-3AAC4247D9F3}"/>
    <dgm:cxn modelId="{5DCA6F43-3611-42DD-B728-472FB2BD1B14}" srcId="{E092C8C8-13DE-405E-9D98-D18AC4079D7E}" destId="{35DC3B89-3CA1-4D9D-AC4F-1E07A15D68AD}" srcOrd="0" destOrd="0" parTransId="{9C5E6B04-DA80-4951-A723-547C95A560BF}" sibTransId="{0A58B449-921E-4C75-9248-30A656EC846A}"/>
    <dgm:cxn modelId="{1C3BFE4F-6657-44AE-9C83-8F6A43682EBF}" srcId="{E092C8C8-13DE-405E-9D98-D18AC4079D7E}" destId="{4BA9E2DF-8A10-4C2E-A030-6E6FED4609EF}" srcOrd="1" destOrd="0" parTransId="{121998C1-CCB1-4324-89D0-A6213420D6AF}" sibTransId="{5B9FB78B-65FD-4BA2-A037-14F9AAE68718}"/>
    <dgm:cxn modelId="{AFC79E70-01EA-4058-9E34-4665074447C0}" type="presOf" srcId="{00989F6B-D552-4556-81CC-06AC8614C723}" destId="{81E22CF8-79B4-4013-A17A-D39B59968C89}" srcOrd="0" destOrd="0" presId="urn:microsoft.com/office/officeart/2011/layout/HexagonRadial"/>
    <dgm:cxn modelId="{AABE0D54-0C61-4F0D-8FC0-399A0809AE87}" srcId="{E092C8C8-13DE-405E-9D98-D18AC4079D7E}" destId="{00989F6B-D552-4556-81CC-06AC8614C723}" srcOrd="2" destOrd="0" parTransId="{5B812B2F-9EA8-4D04-B607-0D928879DE5E}" sibTransId="{53E6257E-0841-4444-A039-3BA9818528EF}"/>
    <dgm:cxn modelId="{643A1B76-549D-4B43-89F5-13D4F6B59AB0}" srcId="{E092C8C8-13DE-405E-9D98-D18AC4079D7E}" destId="{9855C76D-DBE8-4695-8FC9-E30CF3ADF1CA}" srcOrd="5" destOrd="0" parTransId="{D0BB8F34-EE8F-4CAA-9A0D-8112CEC54545}" sibTransId="{6A752FE9-1AF0-45A4-A068-B2F397D5B975}"/>
    <dgm:cxn modelId="{B4C19BA4-F5DC-4FB4-8B73-4F733BFE55B8}" type="presOf" srcId="{F3ABFD4F-62FF-47A4-BB99-E5D4A998BB20}" destId="{09C69D6D-EB9F-4648-B991-4B04A73F862A}" srcOrd="0" destOrd="0" presId="urn:microsoft.com/office/officeart/2011/layout/HexagonRadial"/>
    <dgm:cxn modelId="{CA162FAB-F1AD-4AE6-8166-9E70A07CE1D1}" type="presOf" srcId="{9855C76D-DBE8-4695-8FC9-E30CF3ADF1CA}" destId="{EF16CDF1-0FEB-4FAE-9DCA-E79724542A83}" srcOrd="0" destOrd="0" presId="urn:microsoft.com/office/officeart/2011/layout/HexagonRadial"/>
    <dgm:cxn modelId="{F8A067BE-CE4A-4A7A-B4D3-8588DECD344D}" type="presOf" srcId="{E092C8C8-13DE-405E-9D98-D18AC4079D7E}" destId="{6C18A6B5-2245-4838-A172-A8E26FFA9E6D}" srcOrd="0" destOrd="0" presId="urn:microsoft.com/office/officeart/2011/layout/HexagonRadial"/>
    <dgm:cxn modelId="{6FE57BC2-F30A-42EA-AF8D-8E580B26D137}" type="presOf" srcId="{4BA9E2DF-8A10-4C2E-A030-6E6FED4609EF}" destId="{92E5A423-1575-4794-B51F-8032F3C9605F}" srcOrd="0" destOrd="0" presId="urn:microsoft.com/office/officeart/2011/layout/HexagonRadial"/>
    <dgm:cxn modelId="{1073EDCA-1B69-4646-8F06-62639BC1649D}" type="presOf" srcId="{265C3546-8BE2-4C8F-B87E-E1F26D7012A3}" destId="{58A2F373-9596-4A3D-8C14-D9885693D2A6}" srcOrd="0" destOrd="0" presId="urn:microsoft.com/office/officeart/2011/layout/HexagonRadial"/>
    <dgm:cxn modelId="{278F9EF8-0482-4007-B182-E5641E27D7BF}" srcId="{E092C8C8-13DE-405E-9D98-D18AC4079D7E}" destId="{F3ABFD4F-62FF-47A4-BB99-E5D4A998BB20}" srcOrd="4" destOrd="0" parTransId="{7053A3A7-6099-4D94-AF07-0B193632BD15}" sibTransId="{3042A673-61F3-4D93-BFFC-FB0ACAD85815}"/>
    <dgm:cxn modelId="{BD2D6404-2BE1-4994-9D58-C5E2EA9D453B}" type="presParOf" srcId="{58A2F373-9596-4A3D-8C14-D9885693D2A6}" destId="{6C18A6B5-2245-4838-A172-A8E26FFA9E6D}" srcOrd="0" destOrd="0" presId="urn:microsoft.com/office/officeart/2011/layout/HexagonRadial"/>
    <dgm:cxn modelId="{9B4BFAF5-CAC7-490F-916F-8E8894BBF6A4}" type="presParOf" srcId="{58A2F373-9596-4A3D-8C14-D9885693D2A6}" destId="{3A8C49AA-D3B2-4524-8551-F4EB9EA06CC8}" srcOrd="1" destOrd="0" presId="urn:microsoft.com/office/officeart/2011/layout/HexagonRadial"/>
    <dgm:cxn modelId="{8C6D57A7-CA58-4633-8F4C-F19D6D4EDF11}" type="presParOf" srcId="{3A8C49AA-D3B2-4524-8551-F4EB9EA06CC8}" destId="{3973CB1C-0DBE-4627-8AAA-67A8496BE0D5}" srcOrd="0" destOrd="0" presId="urn:microsoft.com/office/officeart/2011/layout/HexagonRadial"/>
    <dgm:cxn modelId="{9221A752-A7A4-4907-8C7D-7330DCD7A17C}" type="presParOf" srcId="{58A2F373-9596-4A3D-8C14-D9885693D2A6}" destId="{3346057E-DFF1-4E4E-96D0-F44FC42CD4B1}" srcOrd="2" destOrd="0" presId="urn:microsoft.com/office/officeart/2011/layout/HexagonRadial"/>
    <dgm:cxn modelId="{27690A4A-7F75-44A5-9F74-CF044BB33167}" type="presParOf" srcId="{58A2F373-9596-4A3D-8C14-D9885693D2A6}" destId="{AF95E6ED-9F95-475E-B765-239B18AD6DE9}" srcOrd="3" destOrd="0" presId="urn:microsoft.com/office/officeart/2011/layout/HexagonRadial"/>
    <dgm:cxn modelId="{7BB66A6D-219D-4B52-8837-59259B040152}" type="presParOf" srcId="{AF95E6ED-9F95-475E-B765-239B18AD6DE9}" destId="{BB08308B-ACE5-406B-8C79-3DEFC0052D57}" srcOrd="0" destOrd="0" presId="urn:microsoft.com/office/officeart/2011/layout/HexagonRadial"/>
    <dgm:cxn modelId="{14B1607C-D45D-4480-BD80-D8BD4C46F70B}" type="presParOf" srcId="{58A2F373-9596-4A3D-8C14-D9885693D2A6}" destId="{92E5A423-1575-4794-B51F-8032F3C9605F}" srcOrd="4" destOrd="0" presId="urn:microsoft.com/office/officeart/2011/layout/HexagonRadial"/>
    <dgm:cxn modelId="{28566466-8DBB-441C-B6F6-B93309BEBAEF}" type="presParOf" srcId="{58A2F373-9596-4A3D-8C14-D9885693D2A6}" destId="{18C543F4-029E-4F29-8F33-C47FFC5C1677}" srcOrd="5" destOrd="0" presId="urn:microsoft.com/office/officeart/2011/layout/HexagonRadial"/>
    <dgm:cxn modelId="{04FEDA42-F950-4BF4-A5D9-2964E4217585}" type="presParOf" srcId="{18C543F4-029E-4F29-8F33-C47FFC5C1677}" destId="{2C1853D6-7C02-4BB9-AEF3-BA21E84B2A8E}" srcOrd="0" destOrd="0" presId="urn:microsoft.com/office/officeart/2011/layout/HexagonRadial"/>
    <dgm:cxn modelId="{6C813FD5-FA75-4525-B3B6-9A165A61667E}" type="presParOf" srcId="{58A2F373-9596-4A3D-8C14-D9885693D2A6}" destId="{81E22CF8-79B4-4013-A17A-D39B59968C89}" srcOrd="6" destOrd="0" presId="urn:microsoft.com/office/officeart/2011/layout/HexagonRadial"/>
    <dgm:cxn modelId="{84413F7E-E348-4301-BE07-B1F8C0AAED8B}" type="presParOf" srcId="{58A2F373-9596-4A3D-8C14-D9885693D2A6}" destId="{846E0798-B265-4952-82FD-5348C60A453C}" srcOrd="7" destOrd="0" presId="urn:microsoft.com/office/officeart/2011/layout/HexagonRadial"/>
    <dgm:cxn modelId="{57A5908D-2239-43D3-A70A-5E18860677D2}" type="presParOf" srcId="{846E0798-B265-4952-82FD-5348C60A453C}" destId="{E2885D0B-1FB2-4209-B72D-35BAB3D56030}" srcOrd="0" destOrd="0" presId="urn:microsoft.com/office/officeart/2011/layout/HexagonRadial"/>
    <dgm:cxn modelId="{DCFD916D-E5FC-485F-9620-9CC480DB0418}" type="presParOf" srcId="{58A2F373-9596-4A3D-8C14-D9885693D2A6}" destId="{A7F0DB3D-30E8-44FB-B1C3-EFD7A93F4F72}" srcOrd="8" destOrd="0" presId="urn:microsoft.com/office/officeart/2011/layout/HexagonRadial"/>
    <dgm:cxn modelId="{3C7C4FF0-A474-4D76-A2CC-CA2595AE3BEF}" type="presParOf" srcId="{58A2F373-9596-4A3D-8C14-D9885693D2A6}" destId="{732C4071-77C2-4CD4-A6E3-C738D46157FD}" srcOrd="9" destOrd="0" presId="urn:microsoft.com/office/officeart/2011/layout/HexagonRadial"/>
    <dgm:cxn modelId="{2CE93710-EAB3-4FAE-942E-2C9731941B70}" type="presParOf" srcId="{732C4071-77C2-4CD4-A6E3-C738D46157FD}" destId="{BAD0708A-A7C6-4693-A252-05D43DAE4B6D}" srcOrd="0" destOrd="0" presId="urn:microsoft.com/office/officeart/2011/layout/HexagonRadial"/>
    <dgm:cxn modelId="{78769D12-5BC2-426E-B82A-625D1AA7C20B}" type="presParOf" srcId="{58A2F373-9596-4A3D-8C14-D9885693D2A6}" destId="{09C69D6D-EB9F-4648-B991-4B04A73F862A}" srcOrd="10" destOrd="0" presId="urn:microsoft.com/office/officeart/2011/layout/HexagonRadial"/>
    <dgm:cxn modelId="{99C368B8-88E3-42AE-9A8A-E241FD78C8C2}" type="presParOf" srcId="{58A2F373-9596-4A3D-8C14-D9885693D2A6}" destId="{E2994C96-324F-48FF-ACA7-E563DF4BA854}" srcOrd="11" destOrd="0" presId="urn:microsoft.com/office/officeart/2011/layout/HexagonRadial"/>
    <dgm:cxn modelId="{7740004F-6D0E-417C-805C-7B00F07E411B}" type="presParOf" srcId="{E2994C96-324F-48FF-ACA7-E563DF4BA854}" destId="{785C5619-A084-4787-9DDF-AECC661FDAEE}" srcOrd="0" destOrd="0" presId="urn:microsoft.com/office/officeart/2011/layout/HexagonRadial"/>
    <dgm:cxn modelId="{A2DA16BB-79E3-464D-AA62-1718807AD890}" type="presParOf" srcId="{58A2F373-9596-4A3D-8C14-D9885693D2A6}" destId="{EF16CDF1-0FEB-4FAE-9DCA-E79724542A83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5C3546-8BE2-4C8F-B87E-E1F26D7012A3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092C8C8-13DE-405E-9D98-D18AC4079D7E}">
      <dgm:prSet phldrT="[Text]"/>
      <dgm:spPr>
        <a:solidFill>
          <a:srgbClr val="7030A0"/>
        </a:solidFill>
      </dgm:spPr>
      <dgm:t>
        <a:bodyPr/>
        <a:lstStyle/>
        <a:p>
          <a:r>
            <a:rPr lang="en-IN" dirty="0"/>
            <a:t>Mutual Funds</a:t>
          </a:r>
        </a:p>
        <a:p>
          <a:r>
            <a:rPr lang="en-IN" dirty="0"/>
            <a:t>Behind </a:t>
          </a:r>
        </a:p>
      </dgm:t>
    </dgm:pt>
    <dgm:pt modelId="{99A84100-29FC-4DB0-A88C-20CEF90D496D}" type="parTrans" cxnId="{4B0CB419-CE82-4073-8039-82E394260F2D}">
      <dgm:prSet/>
      <dgm:spPr/>
      <dgm:t>
        <a:bodyPr/>
        <a:lstStyle/>
        <a:p>
          <a:endParaRPr lang="en-IN"/>
        </a:p>
      </dgm:t>
    </dgm:pt>
    <dgm:pt modelId="{CDC625CE-AFE8-4D9F-A00F-0CA7D12F72DD}" type="sibTrans" cxnId="{4B0CB419-CE82-4073-8039-82E394260F2D}">
      <dgm:prSet/>
      <dgm:spPr/>
      <dgm:t>
        <a:bodyPr/>
        <a:lstStyle/>
        <a:p>
          <a:endParaRPr lang="en-IN"/>
        </a:p>
      </dgm:t>
    </dgm:pt>
    <dgm:pt modelId="{35DC3B89-3CA1-4D9D-AC4F-1E07A15D68AD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Types of Mutual Funds –Equity ,Debt ,Liquid Funds etc</a:t>
          </a:r>
        </a:p>
      </dgm:t>
    </dgm:pt>
    <dgm:pt modelId="{9C5E6B04-DA80-4951-A723-547C95A560BF}" type="parTrans" cxnId="{5DCA6F43-3611-42DD-B728-472FB2BD1B14}">
      <dgm:prSet/>
      <dgm:spPr/>
      <dgm:t>
        <a:bodyPr/>
        <a:lstStyle/>
        <a:p>
          <a:endParaRPr lang="en-IN"/>
        </a:p>
      </dgm:t>
    </dgm:pt>
    <dgm:pt modelId="{0A58B449-921E-4C75-9248-30A656EC846A}" type="sibTrans" cxnId="{5DCA6F43-3611-42DD-B728-472FB2BD1B14}">
      <dgm:prSet/>
      <dgm:spPr/>
      <dgm:t>
        <a:bodyPr/>
        <a:lstStyle/>
        <a:p>
          <a:endParaRPr lang="en-IN"/>
        </a:p>
      </dgm:t>
    </dgm:pt>
    <dgm:pt modelId="{4BA9E2DF-8A10-4C2E-A030-6E6FED4609EF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Investments Goals –Long term ,Short term &amp; Medium Term</a:t>
          </a:r>
        </a:p>
      </dgm:t>
    </dgm:pt>
    <dgm:pt modelId="{121998C1-CCB1-4324-89D0-A6213420D6AF}" type="parTrans" cxnId="{1C3BFE4F-6657-44AE-9C83-8F6A43682EBF}">
      <dgm:prSet/>
      <dgm:spPr/>
      <dgm:t>
        <a:bodyPr/>
        <a:lstStyle/>
        <a:p>
          <a:endParaRPr lang="en-IN"/>
        </a:p>
      </dgm:t>
    </dgm:pt>
    <dgm:pt modelId="{5B9FB78B-65FD-4BA2-A037-14F9AAE68718}" type="sibTrans" cxnId="{1C3BFE4F-6657-44AE-9C83-8F6A43682EBF}">
      <dgm:prSet/>
      <dgm:spPr/>
      <dgm:t>
        <a:bodyPr/>
        <a:lstStyle/>
        <a:p>
          <a:endParaRPr lang="en-IN"/>
        </a:p>
      </dgm:t>
    </dgm:pt>
    <dgm:pt modelId="{00989F6B-D552-4556-81CC-06AC8614C723}">
      <dgm:prSet phldrT="[Text]"/>
      <dgm:spPr>
        <a:solidFill>
          <a:srgbClr val="FF3399"/>
        </a:solidFill>
      </dgm:spPr>
      <dgm:t>
        <a:bodyPr/>
        <a:lstStyle/>
        <a:p>
          <a:r>
            <a:rPr lang="en-IN" baseline="0" dirty="0"/>
            <a:t>Portfolio Diversification&amp; Rebalancing-Portfolio creation </a:t>
          </a:r>
          <a:endParaRPr lang="en-IN" dirty="0"/>
        </a:p>
      </dgm:t>
    </dgm:pt>
    <dgm:pt modelId="{5B812B2F-9EA8-4D04-B607-0D928879DE5E}" type="parTrans" cxnId="{AABE0D54-0C61-4F0D-8FC0-399A0809AE87}">
      <dgm:prSet/>
      <dgm:spPr/>
      <dgm:t>
        <a:bodyPr/>
        <a:lstStyle/>
        <a:p>
          <a:endParaRPr lang="en-IN"/>
        </a:p>
      </dgm:t>
    </dgm:pt>
    <dgm:pt modelId="{53E6257E-0841-4444-A039-3BA9818528EF}" type="sibTrans" cxnId="{AABE0D54-0C61-4F0D-8FC0-399A0809AE87}">
      <dgm:prSet/>
      <dgm:spPr/>
      <dgm:t>
        <a:bodyPr/>
        <a:lstStyle/>
        <a:p>
          <a:endParaRPr lang="en-IN"/>
        </a:p>
      </dgm:t>
    </dgm:pt>
    <dgm:pt modelId="{D4F9FBD5-FA95-4519-ABE0-D7069F5C9452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Tax Advantage </a:t>
          </a:r>
        </a:p>
      </dgm:t>
    </dgm:pt>
    <dgm:pt modelId="{0BFC60DD-DB75-4D2E-9BE2-CA31C14E823D}" type="parTrans" cxnId="{F730505D-19F8-4A11-8C36-83C01844C549}">
      <dgm:prSet/>
      <dgm:spPr/>
      <dgm:t>
        <a:bodyPr/>
        <a:lstStyle/>
        <a:p>
          <a:endParaRPr lang="en-IN"/>
        </a:p>
      </dgm:t>
    </dgm:pt>
    <dgm:pt modelId="{4AFCB382-A2C0-4180-ADEE-3AAC4247D9F3}" type="sibTrans" cxnId="{F730505D-19F8-4A11-8C36-83C01844C549}">
      <dgm:prSet/>
      <dgm:spPr/>
      <dgm:t>
        <a:bodyPr/>
        <a:lstStyle/>
        <a:p>
          <a:endParaRPr lang="en-IN"/>
        </a:p>
      </dgm:t>
    </dgm:pt>
    <dgm:pt modelId="{F3ABFD4F-62FF-47A4-BB99-E5D4A998BB20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Indexation Benefit &amp; Sector Allocation-From Indices </a:t>
          </a:r>
        </a:p>
      </dgm:t>
    </dgm:pt>
    <dgm:pt modelId="{7053A3A7-6099-4D94-AF07-0B193632BD15}" type="parTrans" cxnId="{278F9EF8-0482-4007-B182-E5641E27D7BF}">
      <dgm:prSet/>
      <dgm:spPr/>
      <dgm:t>
        <a:bodyPr/>
        <a:lstStyle/>
        <a:p>
          <a:endParaRPr lang="en-IN"/>
        </a:p>
      </dgm:t>
    </dgm:pt>
    <dgm:pt modelId="{3042A673-61F3-4D93-BFFC-FB0ACAD85815}" type="sibTrans" cxnId="{278F9EF8-0482-4007-B182-E5641E27D7BF}">
      <dgm:prSet/>
      <dgm:spPr/>
      <dgm:t>
        <a:bodyPr/>
        <a:lstStyle/>
        <a:p>
          <a:endParaRPr lang="en-IN"/>
        </a:p>
      </dgm:t>
    </dgm:pt>
    <dgm:pt modelId="{9855C76D-DBE8-4695-8FC9-E30CF3ADF1CA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NFO’s-New Fund offerings</a:t>
          </a:r>
        </a:p>
      </dgm:t>
    </dgm:pt>
    <dgm:pt modelId="{D0BB8F34-EE8F-4CAA-9A0D-8112CEC54545}" type="parTrans" cxnId="{643A1B76-549D-4B43-89F5-13D4F6B59AB0}">
      <dgm:prSet/>
      <dgm:spPr/>
      <dgm:t>
        <a:bodyPr/>
        <a:lstStyle/>
        <a:p>
          <a:endParaRPr lang="en-IN"/>
        </a:p>
      </dgm:t>
    </dgm:pt>
    <dgm:pt modelId="{6A752FE9-1AF0-45A4-A068-B2F397D5B975}" type="sibTrans" cxnId="{643A1B76-549D-4B43-89F5-13D4F6B59AB0}">
      <dgm:prSet/>
      <dgm:spPr/>
      <dgm:t>
        <a:bodyPr/>
        <a:lstStyle/>
        <a:p>
          <a:endParaRPr lang="en-IN"/>
        </a:p>
      </dgm:t>
    </dgm:pt>
    <dgm:pt modelId="{58A2F373-9596-4A3D-8C14-D9885693D2A6}" type="pres">
      <dgm:prSet presAssocID="{265C3546-8BE2-4C8F-B87E-E1F26D7012A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C18A6B5-2245-4838-A172-A8E26FFA9E6D}" type="pres">
      <dgm:prSet presAssocID="{E092C8C8-13DE-405E-9D98-D18AC4079D7E}" presName="Parent" presStyleLbl="node0" presStyleIdx="0" presStyleCnt="1" custLinFactNeighborX="510" custLinFactNeighborY="-1742">
        <dgm:presLayoutVars>
          <dgm:chMax val="6"/>
          <dgm:chPref val="6"/>
        </dgm:presLayoutVars>
      </dgm:prSet>
      <dgm:spPr/>
    </dgm:pt>
    <dgm:pt modelId="{3A8C49AA-D3B2-4524-8551-F4EB9EA06CC8}" type="pres">
      <dgm:prSet presAssocID="{35DC3B89-3CA1-4D9D-AC4F-1E07A15D68AD}" presName="Accent1" presStyleCnt="0"/>
      <dgm:spPr/>
    </dgm:pt>
    <dgm:pt modelId="{3973CB1C-0DBE-4627-8AAA-67A8496BE0D5}" type="pres">
      <dgm:prSet presAssocID="{35DC3B89-3CA1-4D9D-AC4F-1E07A15D68AD}" presName="Accent" presStyleLbl="bgShp" presStyleIdx="0" presStyleCnt="6"/>
      <dgm:spPr/>
    </dgm:pt>
    <dgm:pt modelId="{3346057E-DFF1-4E4E-96D0-F44FC42CD4B1}" type="pres">
      <dgm:prSet presAssocID="{35DC3B89-3CA1-4D9D-AC4F-1E07A15D68AD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F95E6ED-9F95-475E-B765-239B18AD6DE9}" type="pres">
      <dgm:prSet presAssocID="{4BA9E2DF-8A10-4C2E-A030-6E6FED4609EF}" presName="Accent2" presStyleCnt="0"/>
      <dgm:spPr/>
    </dgm:pt>
    <dgm:pt modelId="{BB08308B-ACE5-406B-8C79-3DEFC0052D57}" type="pres">
      <dgm:prSet presAssocID="{4BA9E2DF-8A10-4C2E-A030-6E6FED4609EF}" presName="Accent" presStyleLbl="bgShp" presStyleIdx="1" presStyleCnt="6"/>
      <dgm:spPr/>
    </dgm:pt>
    <dgm:pt modelId="{92E5A423-1575-4794-B51F-8032F3C9605F}" type="pres">
      <dgm:prSet presAssocID="{4BA9E2DF-8A10-4C2E-A030-6E6FED4609EF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18C543F4-029E-4F29-8F33-C47FFC5C1677}" type="pres">
      <dgm:prSet presAssocID="{00989F6B-D552-4556-81CC-06AC8614C723}" presName="Accent3" presStyleCnt="0"/>
      <dgm:spPr/>
    </dgm:pt>
    <dgm:pt modelId="{2C1853D6-7C02-4BB9-AEF3-BA21E84B2A8E}" type="pres">
      <dgm:prSet presAssocID="{00989F6B-D552-4556-81CC-06AC8614C723}" presName="Accent" presStyleLbl="bgShp" presStyleIdx="2" presStyleCnt="6"/>
      <dgm:spPr/>
    </dgm:pt>
    <dgm:pt modelId="{81E22CF8-79B4-4013-A17A-D39B59968C89}" type="pres">
      <dgm:prSet presAssocID="{00989F6B-D552-4556-81CC-06AC8614C723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46E0798-B265-4952-82FD-5348C60A453C}" type="pres">
      <dgm:prSet presAssocID="{D4F9FBD5-FA95-4519-ABE0-D7069F5C9452}" presName="Accent4" presStyleCnt="0"/>
      <dgm:spPr/>
    </dgm:pt>
    <dgm:pt modelId="{E2885D0B-1FB2-4209-B72D-35BAB3D56030}" type="pres">
      <dgm:prSet presAssocID="{D4F9FBD5-FA95-4519-ABE0-D7069F5C9452}" presName="Accent" presStyleLbl="bgShp" presStyleIdx="3" presStyleCnt="6"/>
      <dgm:spPr/>
    </dgm:pt>
    <dgm:pt modelId="{A7F0DB3D-30E8-44FB-B1C3-EFD7A93F4F72}" type="pres">
      <dgm:prSet presAssocID="{D4F9FBD5-FA95-4519-ABE0-D7069F5C9452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732C4071-77C2-4CD4-A6E3-C738D46157FD}" type="pres">
      <dgm:prSet presAssocID="{F3ABFD4F-62FF-47A4-BB99-E5D4A998BB20}" presName="Accent5" presStyleCnt="0"/>
      <dgm:spPr/>
    </dgm:pt>
    <dgm:pt modelId="{BAD0708A-A7C6-4693-A252-05D43DAE4B6D}" type="pres">
      <dgm:prSet presAssocID="{F3ABFD4F-62FF-47A4-BB99-E5D4A998BB20}" presName="Accent" presStyleLbl="bgShp" presStyleIdx="4" presStyleCnt="6"/>
      <dgm:spPr/>
    </dgm:pt>
    <dgm:pt modelId="{09C69D6D-EB9F-4648-B991-4B04A73F862A}" type="pres">
      <dgm:prSet presAssocID="{F3ABFD4F-62FF-47A4-BB99-E5D4A998BB20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E2994C96-324F-48FF-ACA7-E563DF4BA854}" type="pres">
      <dgm:prSet presAssocID="{9855C76D-DBE8-4695-8FC9-E30CF3ADF1CA}" presName="Accent6" presStyleCnt="0"/>
      <dgm:spPr/>
    </dgm:pt>
    <dgm:pt modelId="{785C5619-A084-4787-9DDF-AECC661FDAEE}" type="pres">
      <dgm:prSet presAssocID="{9855C76D-DBE8-4695-8FC9-E30CF3ADF1CA}" presName="Accent" presStyleLbl="bgShp" presStyleIdx="5" presStyleCnt="6"/>
      <dgm:spPr/>
    </dgm:pt>
    <dgm:pt modelId="{EF16CDF1-0FEB-4FAE-9DCA-E79724542A83}" type="pres">
      <dgm:prSet presAssocID="{9855C76D-DBE8-4695-8FC9-E30CF3ADF1CA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B0CB419-CE82-4073-8039-82E394260F2D}" srcId="{265C3546-8BE2-4C8F-B87E-E1F26D7012A3}" destId="{E092C8C8-13DE-405E-9D98-D18AC4079D7E}" srcOrd="0" destOrd="0" parTransId="{99A84100-29FC-4DB0-A88C-20CEF90D496D}" sibTransId="{CDC625CE-AFE8-4D9F-A00F-0CA7D12F72DD}"/>
    <dgm:cxn modelId="{3C9DFA1F-1699-476D-B75E-A7F34240C903}" type="presOf" srcId="{D4F9FBD5-FA95-4519-ABE0-D7069F5C9452}" destId="{A7F0DB3D-30E8-44FB-B1C3-EFD7A93F4F72}" srcOrd="0" destOrd="0" presId="urn:microsoft.com/office/officeart/2011/layout/HexagonRadial"/>
    <dgm:cxn modelId="{7734643C-70D7-4754-B6D2-FB93776CF4D2}" type="presOf" srcId="{35DC3B89-3CA1-4D9D-AC4F-1E07A15D68AD}" destId="{3346057E-DFF1-4E4E-96D0-F44FC42CD4B1}" srcOrd="0" destOrd="0" presId="urn:microsoft.com/office/officeart/2011/layout/HexagonRadial"/>
    <dgm:cxn modelId="{F730505D-19F8-4A11-8C36-83C01844C549}" srcId="{E092C8C8-13DE-405E-9D98-D18AC4079D7E}" destId="{D4F9FBD5-FA95-4519-ABE0-D7069F5C9452}" srcOrd="3" destOrd="0" parTransId="{0BFC60DD-DB75-4D2E-9BE2-CA31C14E823D}" sibTransId="{4AFCB382-A2C0-4180-ADEE-3AAC4247D9F3}"/>
    <dgm:cxn modelId="{5DCA6F43-3611-42DD-B728-472FB2BD1B14}" srcId="{E092C8C8-13DE-405E-9D98-D18AC4079D7E}" destId="{35DC3B89-3CA1-4D9D-AC4F-1E07A15D68AD}" srcOrd="0" destOrd="0" parTransId="{9C5E6B04-DA80-4951-A723-547C95A560BF}" sibTransId="{0A58B449-921E-4C75-9248-30A656EC846A}"/>
    <dgm:cxn modelId="{1C3BFE4F-6657-44AE-9C83-8F6A43682EBF}" srcId="{E092C8C8-13DE-405E-9D98-D18AC4079D7E}" destId="{4BA9E2DF-8A10-4C2E-A030-6E6FED4609EF}" srcOrd="1" destOrd="0" parTransId="{121998C1-CCB1-4324-89D0-A6213420D6AF}" sibTransId="{5B9FB78B-65FD-4BA2-A037-14F9AAE68718}"/>
    <dgm:cxn modelId="{AFC79E70-01EA-4058-9E34-4665074447C0}" type="presOf" srcId="{00989F6B-D552-4556-81CC-06AC8614C723}" destId="{81E22CF8-79B4-4013-A17A-D39B59968C89}" srcOrd="0" destOrd="0" presId="urn:microsoft.com/office/officeart/2011/layout/HexagonRadial"/>
    <dgm:cxn modelId="{AABE0D54-0C61-4F0D-8FC0-399A0809AE87}" srcId="{E092C8C8-13DE-405E-9D98-D18AC4079D7E}" destId="{00989F6B-D552-4556-81CC-06AC8614C723}" srcOrd="2" destOrd="0" parTransId="{5B812B2F-9EA8-4D04-B607-0D928879DE5E}" sibTransId="{53E6257E-0841-4444-A039-3BA9818528EF}"/>
    <dgm:cxn modelId="{643A1B76-549D-4B43-89F5-13D4F6B59AB0}" srcId="{E092C8C8-13DE-405E-9D98-D18AC4079D7E}" destId="{9855C76D-DBE8-4695-8FC9-E30CF3ADF1CA}" srcOrd="5" destOrd="0" parTransId="{D0BB8F34-EE8F-4CAA-9A0D-8112CEC54545}" sibTransId="{6A752FE9-1AF0-45A4-A068-B2F397D5B975}"/>
    <dgm:cxn modelId="{B4C19BA4-F5DC-4FB4-8B73-4F733BFE55B8}" type="presOf" srcId="{F3ABFD4F-62FF-47A4-BB99-E5D4A998BB20}" destId="{09C69D6D-EB9F-4648-B991-4B04A73F862A}" srcOrd="0" destOrd="0" presId="urn:microsoft.com/office/officeart/2011/layout/HexagonRadial"/>
    <dgm:cxn modelId="{CA162FAB-F1AD-4AE6-8166-9E70A07CE1D1}" type="presOf" srcId="{9855C76D-DBE8-4695-8FC9-E30CF3ADF1CA}" destId="{EF16CDF1-0FEB-4FAE-9DCA-E79724542A83}" srcOrd="0" destOrd="0" presId="urn:microsoft.com/office/officeart/2011/layout/HexagonRadial"/>
    <dgm:cxn modelId="{F8A067BE-CE4A-4A7A-B4D3-8588DECD344D}" type="presOf" srcId="{E092C8C8-13DE-405E-9D98-D18AC4079D7E}" destId="{6C18A6B5-2245-4838-A172-A8E26FFA9E6D}" srcOrd="0" destOrd="0" presId="urn:microsoft.com/office/officeart/2011/layout/HexagonRadial"/>
    <dgm:cxn modelId="{6FE57BC2-F30A-42EA-AF8D-8E580B26D137}" type="presOf" srcId="{4BA9E2DF-8A10-4C2E-A030-6E6FED4609EF}" destId="{92E5A423-1575-4794-B51F-8032F3C9605F}" srcOrd="0" destOrd="0" presId="urn:microsoft.com/office/officeart/2011/layout/HexagonRadial"/>
    <dgm:cxn modelId="{1073EDCA-1B69-4646-8F06-62639BC1649D}" type="presOf" srcId="{265C3546-8BE2-4C8F-B87E-E1F26D7012A3}" destId="{58A2F373-9596-4A3D-8C14-D9885693D2A6}" srcOrd="0" destOrd="0" presId="urn:microsoft.com/office/officeart/2011/layout/HexagonRadial"/>
    <dgm:cxn modelId="{278F9EF8-0482-4007-B182-E5641E27D7BF}" srcId="{E092C8C8-13DE-405E-9D98-D18AC4079D7E}" destId="{F3ABFD4F-62FF-47A4-BB99-E5D4A998BB20}" srcOrd="4" destOrd="0" parTransId="{7053A3A7-6099-4D94-AF07-0B193632BD15}" sibTransId="{3042A673-61F3-4D93-BFFC-FB0ACAD85815}"/>
    <dgm:cxn modelId="{BD2D6404-2BE1-4994-9D58-C5E2EA9D453B}" type="presParOf" srcId="{58A2F373-9596-4A3D-8C14-D9885693D2A6}" destId="{6C18A6B5-2245-4838-A172-A8E26FFA9E6D}" srcOrd="0" destOrd="0" presId="urn:microsoft.com/office/officeart/2011/layout/HexagonRadial"/>
    <dgm:cxn modelId="{9B4BFAF5-CAC7-490F-916F-8E8894BBF6A4}" type="presParOf" srcId="{58A2F373-9596-4A3D-8C14-D9885693D2A6}" destId="{3A8C49AA-D3B2-4524-8551-F4EB9EA06CC8}" srcOrd="1" destOrd="0" presId="urn:microsoft.com/office/officeart/2011/layout/HexagonRadial"/>
    <dgm:cxn modelId="{8C6D57A7-CA58-4633-8F4C-F19D6D4EDF11}" type="presParOf" srcId="{3A8C49AA-D3B2-4524-8551-F4EB9EA06CC8}" destId="{3973CB1C-0DBE-4627-8AAA-67A8496BE0D5}" srcOrd="0" destOrd="0" presId="urn:microsoft.com/office/officeart/2011/layout/HexagonRadial"/>
    <dgm:cxn modelId="{9221A752-A7A4-4907-8C7D-7330DCD7A17C}" type="presParOf" srcId="{58A2F373-9596-4A3D-8C14-D9885693D2A6}" destId="{3346057E-DFF1-4E4E-96D0-F44FC42CD4B1}" srcOrd="2" destOrd="0" presId="urn:microsoft.com/office/officeart/2011/layout/HexagonRadial"/>
    <dgm:cxn modelId="{27690A4A-7F75-44A5-9F74-CF044BB33167}" type="presParOf" srcId="{58A2F373-9596-4A3D-8C14-D9885693D2A6}" destId="{AF95E6ED-9F95-475E-B765-239B18AD6DE9}" srcOrd="3" destOrd="0" presId="urn:microsoft.com/office/officeart/2011/layout/HexagonRadial"/>
    <dgm:cxn modelId="{7BB66A6D-219D-4B52-8837-59259B040152}" type="presParOf" srcId="{AF95E6ED-9F95-475E-B765-239B18AD6DE9}" destId="{BB08308B-ACE5-406B-8C79-3DEFC0052D57}" srcOrd="0" destOrd="0" presId="urn:microsoft.com/office/officeart/2011/layout/HexagonRadial"/>
    <dgm:cxn modelId="{14B1607C-D45D-4480-BD80-D8BD4C46F70B}" type="presParOf" srcId="{58A2F373-9596-4A3D-8C14-D9885693D2A6}" destId="{92E5A423-1575-4794-B51F-8032F3C9605F}" srcOrd="4" destOrd="0" presId="urn:microsoft.com/office/officeart/2011/layout/HexagonRadial"/>
    <dgm:cxn modelId="{28566466-8DBB-441C-B6F6-B93309BEBAEF}" type="presParOf" srcId="{58A2F373-9596-4A3D-8C14-D9885693D2A6}" destId="{18C543F4-029E-4F29-8F33-C47FFC5C1677}" srcOrd="5" destOrd="0" presId="urn:microsoft.com/office/officeart/2011/layout/HexagonRadial"/>
    <dgm:cxn modelId="{04FEDA42-F950-4BF4-A5D9-2964E4217585}" type="presParOf" srcId="{18C543F4-029E-4F29-8F33-C47FFC5C1677}" destId="{2C1853D6-7C02-4BB9-AEF3-BA21E84B2A8E}" srcOrd="0" destOrd="0" presId="urn:microsoft.com/office/officeart/2011/layout/HexagonRadial"/>
    <dgm:cxn modelId="{6C813FD5-FA75-4525-B3B6-9A165A61667E}" type="presParOf" srcId="{58A2F373-9596-4A3D-8C14-D9885693D2A6}" destId="{81E22CF8-79B4-4013-A17A-D39B59968C89}" srcOrd="6" destOrd="0" presId="urn:microsoft.com/office/officeart/2011/layout/HexagonRadial"/>
    <dgm:cxn modelId="{84413F7E-E348-4301-BE07-B1F8C0AAED8B}" type="presParOf" srcId="{58A2F373-9596-4A3D-8C14-D9885693D2A6}" destId="{846E0798-B265-4952-82FD-5348C60A453C}" srcOrd="7" destOrd="0" presId="urn:microsoft.com/office/officeart/2011/layout/HexagonRadial"/>
    <dgm:cxn modelId="{57A5908D-2239-43D3-A70A-5E18860677D2}" type="presParOf" srcId="{846E0798-B265-4952-82FD-5348C60A453C}" destId="{E2885D0B-1FB2-4209-B72D-35BAB3D56030}" srcOrd="0" destOrd="0" presId="urn:microsoft.com/office/officeart/2011/layout/HexagonRadial"/>
    <dgm:cxn modelId="{DCFD916D-E5FC-485F-9620-9CC480DB0418}" type="presParOf" srcId="{58A2F373-9596-4A3D-8C14-D9885693D2A6}" destId="{A7F0DB3D-30E8-44FB-B1C3-EFD7A93F4F72}" srcOrd="8" destOrd="0" presId="urn:microsoft.com/office/officeart/2011/layout/HexagonRadial"/>
    <dgm:cxn modelId="{3C7C4FF0-A474-4D76-A2CC-CA2595AE3BEF}" type="presParOf" srcId="{58A2F373-9596-4A3D-8C14-D9885693D2A6}" destId="{732C4071-77C2-4CD4-A6E3-C738D46157FD}" srcOrd="9" destOrd="0" presId="urn:microsoft.com/office/officeart/2011/layout/HexagonRadial"/>
    <dgm:cxn modelId="{2CE93710-EAB3-4FAE-942E-2C9731941B70}" type="presParOf" srcId="{732C4071-77C2-4CD4-A6E3-C738D46157FD}" destId="{BAD0708A-A7C6-4693-A252-05D43DAE4B6D}" srcOrd="0" destOrd="0" presId="urn:microsoft.com/office/officeart/2011/layout/HexagonRadial"/>
    <dgm:cxn modelId="{78769D12-5BC2-426E-B82A-625D1AA7C20B}" type="presParOf" srcId="{58A2F373-9596-4A3D-8C14-D9885693D2A6}" destId="{09C69D6D-EB9F-4648-B991-4B04A73F862A}" srcOrd="10" destOrd="0" presId="urn:microsoft.com/office/officeart/2011/layout/HexagonRadial"/>
    <dgm:cxn modelId="{99C368B8-88E3-42AE-9A8A-E241FD78C8C2}" type="presParOf" srcId="{58A2F373-9596-4A3D-8C14-D9885693D2A6}" destId="{E2994C96-324F-48FF-ACA7-E563DF4BA854}" srcOrd="11" destOrd="0" presId="urn:microsoft.com/office/officeart/2011/layout/HexagonRadial"/>
    <dgm:cxn modelId="{7740004F-6D0E-417C-805C-7B00F07E411B}" type="presParOf" srcId="{E2994C96-324F-48FF-ACA7-E563DF4BA854}" destId="{785C5619-A084-4787-9DDF-AECC661FDAEE}" srcOrd="0" destOrd="0" presId="urn:microsoft.com/office/officeart/2011/layout/HexagonRadial"/>
    <dgm:cxn modelId="{A2DA16BB-79E3-464D-AA62-1718807AD890}" type="presParOf" srcId="{58A2F373-9596-4A3D-8C14-D9885693D2A6}" destId="{EF16CDF1-0FEB-4FAE-9DCA-E79724542A83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5C3546-8BE2-4C8F-B87E-E1F26D7012A3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092C8C8-13DE-405E-9D98-D18AC4079D7E}">
      <dgm:prSet phldrT="[Text]"/>
      <dgm:spPr>
        <a:solidFill>
          <a:srgbClr val="7030A0"/>
        </a:solidFill>
      </dgm:spPr>
      <dgm:t>
        <a:bodyPr/>
        <a:lstStyle/>
        <a:p>
          <a:r>
            <a:rPr lang="en-IN" dirty="0"/>
            <a:t>Mutual Funds  Investing </a:t>
          </a:r>
        </a:p>
      </dgm:t>
    </dgm:pt>
    <dgm:pt modelId="{99A84100-29FC-4DB0-A88C-20CEF90D496D}" type="parTrans" cxnId="{4B0CB419-CE82-4073-8039-82E394260F2D}">
      <dgm:prSet/>
      <dgm:spPr/>
      <dgm:t>
        <a:bodyPr/>
        <a:lstStyle/>
        <a:p>
          <a:endParaRPr lang="en-IN"/>
        </a:p>
      </dgm:t>
    </dgm:pt>
    <dgm:pt modelId="{CDC625CE-AFE8-4D9F-A00F-0CA7D12F72DD}" type="sibTrans" cxnId="{4B0CB419-CE82-4073-8039-82E394260F2D}">
      <dgm:prSet/>
      <dgm:spPr/>
      <dgm:t>
        <a:bodyPr/>
        <a:lstStyle/>
        <a:p>
          <a:endParaRPr lang="en-IN"/>
        </a:p>
      </dgm:t>
    </dgm:pt>
    <dgm:pt modelId="{35DC3B89-3CA1-4D9D-AC4F-1E07A15D68AD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NAV</a:t>
          </a:r>
          <a:r>
            <a:rPr lang="en-IN" baseline="0" dirty="0"/>
            <a:t> </a:t>
          </a:r>
          <a:endParaRPr lang="en-IN" dirty="0"/>
        </a:p>
      </dgm:t>
    </dgm:pt>
    <dgm:pt modelId="{9C5E6B04-DA80-4951-A723-547C95A560BF}" type="parTrans" cxnId="{5DCA6F43-3611-42DD-B728-472FB2BD1B14}">
      <dgm:prSet/>
      <dgm:spPr/>
      <dgm:t>
        <a:bodyPr/>
        <a:lstStyle/>
        <a:p>
          <a:endParaRPr lang="en-IN"/>
        </a:p>
      </dgm:t>
    </dgm:pt>
    <dgm:pt modelId="{0A58B449-921E-4C75-9248-30A656EC846A}" type="sibTrans" cxnId="{5DCA6F43-3611-42DD-B728-472FB2BD1B14}">
      <dgm:prSet/>
      <dgm:spPr/>
      <dgm:t>
        <a:bodyPr/>
        <a:lstStyle/>
        <a:p>
          <a:endParaRPr lang="en-IN"/>
        </a:p>
      </dgm:t>
    </dgm:pt>
    <dgm:pt modelId="{4BA9E2DF-8A10-4C2E-A030-6E6FED4609EF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CAGR</a:t>
          </a:r>
        </a:p>
      </dgm:t>
    </dgm:pt>
    <dgm:pt modelId="{121998C1-CCB1-4324-89D0-A6213420D6AF}" type="parTrans" cxnId="{1C3BFE4F-6657-44AE-9C83-8F6A43682EBF}">
      <dgm:prSet/>
      <dgm:spPr/>
      <dgm:t>
        <a:bodyPr/>
        <a:lstStyle/>
        <a:p>
          <a:endParaRPr lang="en-IN"/>
        </a:p>
      </dgm:t>
    </dgm:pt>
    <dgm:pt modelId="{5B9FB78B-65FD-4BA2-A037-14F9AAE68718}" type="sibTrans" cxnId="{1C3BFE4F-6657-44AE-9C83-8F6A43682EBF}">
      <dgm:prSet/>
      <dgm:spPr/>
      <dgm:t>
        <a:bodyPr/>
        <a:lstStyle/>
        <a:p>
          <a:endParaRPr lang="en-IN"/>
        </a:p>
      </dgm:t>
    </dgm:pt>
    <dgm:pt modelId="{00989F6B-D552-4556-81CC-06AC8614C723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Open</a:t>
          </a:r>
          <a:r>
            <a:rPr lang="en-IN" baseline="0" dirty="0"/>
            <a:t> and Close Ended </a:t>
          </a:r>
          <a:endParaRPr lang="en-IN" dirty="0"/>
        </a:p>
      </dgm:t>
    </dgm:pt>
    <dgm:pt modelId="{5B812B2F-9EA8-4D04-B607-0D928879DE5E}" type="parTrans" cxnId="{AABE0D54-0C61-4F0D-8FC0-399A0809AE87}">
      <dgm:prSet/>
      <dgm:spPr/>
      <dgm:t>
        <a:bodyPr/>
        <a:lstStyle/>
        <a:p>
          <a:endParaRPr lang="en-IN"/>
        </a:p>
      </dgm:t>
    </dgm:pt>
    <dgm:pt modelId="{53E6257E-0841-4444-A039-3BA9818528EF}" type="sibTrans" cxnId="{AABE0D54-0C61-4F0D-8FC0-399A0809AE87}">
      <dgm:prSet/>
      <dgm:spPr/>
      <dgm:t>
        <a:bodyPr/>
        <a:lstStyle/>
        <a:p>
          <a:endParaRPr lang="en-IN"/>
        </a:p>
      </dgm:t>
    </dgm:pt>
    <dgm:pt modelId="{D4F9FBD5-FA95-4519-ABE0-D7069F5C9452}">
      <dgm:prSet phldrT="[Text]"/>
      <dgm:spPr>
        <a:solidFill>
          <a:srgbClr val="FF3399"/>
        </a:solidFill>
      </dgm:spPr>
      <dgm:t>
        <a:bodyPr/>
        <a:lstStyle/>
        <a:p>
          <a:r>
            <a:rPr lang="en-IN" baseline="0" dirty="0"/>
            <a:t>Credit Rating &amp; Risk Factors-Market risk </a:t>
          </a:r>
          <a:endParaRPr lang="en-IN" dirty="0"/>
        </a:p>
      </dgm:t>
    </dgm:pt>
    <dgm:pt modelId="{0BFC60DD-DB75-4D2E-9BE2-CA31C14E823D}" type="parTrans" cxnId="{F730505D-19F8-4A11-8C36-83C01844C549}">
      <dgm:prSet/>
      <dgm:spPr/>
      <dgm:t>
        <a:bodyPr/>
        <a:lstStyle/>
        <a:p>
          <a:endParaRPr lang="en-IN"/>
        </a:p>
      </dgm:t>
    </dgm:pt>
    <dgm:pt modelId="{4AFCB382-A2C0-4180-ADEE-3AAC4247D9F3}" type="sibTrans" cxnId="{F730505D-19F8-4A11-8C36-83C01844C549}">
      <dgm:prSet/>
      <dgm:spPr/>
      <dgm:t>
        <a:bodyPr/>
        <a:lstStyle/>
        <a:p>
          <a:endParaRPr lang="en-IN"/>
        </a:p>
      </dgm:t>
    </dgm:pt>
    <dgm:pt modelId="{F3ABFD4F-62FF-47A4-BB99-E5D4A998BB20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Evaluation of Fund </a:t>
          </a:r>
          <a:r>
            <a:rPr lang="en-IN" dirty="0" err="1"/>
            <a:t>Mgr</a:t>
          </a:r>
          <a:r>
            <a:rPr lang="en-IN" dirty="0"/>
            <a:t> capability measures  </a:t>
          </a:r>
        </a:p>
      </dgm:t>
    </dgm:pt>
    <dgm:pt modelId="{7053A3A7-6099-4D94-AF07-0B193632BD15}" type="parTrans" cxnId="{278F9EF8-0482-4007-B182-E5641E27D7BF}">
      <dgm:prSet/>
      <dgm:spPr/>
      <dgm:t>
        <a:bodyPr/>
        <a:lstStyle/>
        <a:p>
          <a:endParaRPr lang="en-IN"/>
        </a:p>
      </dgm:t>
    </dgm:pt>
    <dgm:pt modelId="{3042A673-61F3-4D93-BFFC-FB0ACAD85815}" type="sibTrans" cxnId="{278F9EF8-0482-4007-B182-E5641E27D7BF}">
      <dgm:prSet/>
      <dgm:spPr/>
      <dgm:t>
        <a:bodyPr/>
        <a:lstStyle/>
        <a:p>
          <a:endParaRPr lang="en-IN"/>
        </a:p>
      </dgm:t>
    </dgm:pt>
    <dgm:pt modelId="{9855C76D-DBE8-4695-8FC9-E30CF3ADF1CA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Return &amp; Risk </a:t>
          </a:r>
          <a:r>
            <a:rPr lang="en-IN" baseline="0" dirty="0"/>
            <a:t> Measures- </a:t>
          </a:r>
          <a:endParaRPr lang="en-IN" dirty="0"/>
        </a:p>
      </dgm:t>
    </dgm:pt>
    <dgm:pt modelId="{D0BB8F34-EE8F-4CAA-9A0D-8112CEC54545}" type="parTrans" cxnId="{643A1B76-549D-4B43-89F5-13D4F6B59AB0}">
      <dgm:prSet/>
      <dgm:spPr/>
      <dgm:t>
        <a:bodyPr/>
        <a:lstStyle/>
        <a:p>
          <a:endParaRPr lang="en-IN"/>
        </a:p>
      </dgm:t>
    </dgm:pt>
    <dgm:pt modelId="{6A752FE9-1AF0-45A4-A068-B2F397D5B975}" type="sibTrans" cxnId="{643A1B76-549D-4B43-89F5-13D4F6B59AB0}">
      <dgm:prSet/>
      <dgm:spPr/>
      <dgm:t>
        <a:bodyPr/>
        <a:lstStyle/>
        <a:p>
          <a:endParaRPr lang="en-IN"/>
        </a:p>
      </dgm:t>
    </dgm:pt>
    <dgm:pt modelId="{58A2F373-9596-4A3D-8C14-D9885693D2A6}" type="pres">
      <dgm:prSet presAssocID="{265C3546-8BE2-4C8F-B87E-E1F26D7012A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C18A6B5-2245-4838-A172-A8E26FFA9E6D}" type="pres">
      <dgm:prSet presAssocID="{E092C8C8-13DE-405E-9D98-D18AC4079D7E}" presName="Parent" presStyleLbl="node0" presStyleIdx="0" presStyleCnt="1">
        <dgm:presLayoutVars>
          <dgm:chMax val="6"/>
          <dgm:chPref val="6"/>
        </dgm:presLayoutVars>
      </dgm:prSet>
      <dgm:spPr/>
    </dgm:pt>
    <dgm:pt modelId="{3A8C49AA-D3B2-4524-8551-F4EB9EA06CC8}" type="pres">
      <dgm:prSet presAssocID="{35DC3B89-3CA1-4D9D-AC4F-1E07A15D68AD}" presName="Accent1" presStyleCnt="0"/>
      <dgm:spPr/>
    </dgm:pt>
    <dgm:pt modelId="{3973CB1C-0DBE-4627-8AAA-67A8496BE0D5}" type="pres">
      <dgm:prSet presAssocID="{35DC3B89-3CA1-4D9D-AC4F-1E07A15D68AD}" presName="Accent" presStyleLbl="bgShp" presStyleIdx="0" presStyleCnt="6"/>
      <dgm:spPr/>
    </dgm:pt>
    <dgm:pt modelId="{3346057E-DFF1-4E4E-96D0-F44FC42CD4B1}" type="pres">
      <dgm:prSet presAssocID="{35DC3B89-3CA1-4D9D-AC4F-1E07A15D68AD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F95E6ED-9F95-475E-B765-239B18AD6DE9}" type="pres">
      <dgm:prSet presAssocID="{4BA9E2DF-8A10-4C2E-A030-6E6FED4609EF}" presName="Accent2" presStyleCnt="0"/>
      <dgm:spPr/>
    </dgm:pt>
    <dgm:pt modelId="{BB08308B-ACE5-406B-8C79-3DEFC0052D57}" type="pres">
      <dgm:prSet presAssocID="{4BA9E2DF-8A10-4C2E-A030-6E6FED4609EF}" presName="Accent" presStyleLbl="bgShp" presStyleIdx="1" presStyleCnt="6"/>
      <dgm:spPr/>
    </dgm:pt>
    <dgm:pt modelId="{92E5A423-1575-4794-B51F-8032F3C9605F}" type="pres">
      <dgm:prSet presAssocID="{4BA9E2DF-8A10-4C2E-A030-6E6FED4609EF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18C543F4-029E-4F29-8F33-C47FFC5C1677}" type="pres">
      <dgm:prSet presAssocID="{00989F6B-D552-4556-81CC-06AC8614C723}" presName="Accent3" presStyleCnt="0"/>
      <dgm:spPr/>
    </dgm:pt>
    <dgm:pt modelId="{2C1853D6-7C02-4BB9-AEF3-BA21E84B2A8E}" type="pres">
      <dgm:prSet presAssocID="{00989F6B-D552-4556-81CC-06AC8614C723}" presName="Accent" presStyleLbl="bgShp" presStyleIdx="2" presStyleCnt="6"/>
      <dgm:spPr/>
    </dgm:pt>
    <dgm:pt modelId="{81E22CF8-79B4-4013-A17A-D39B59968C89}" type="pres">
      <dgm:prSet presAssocID="{00989F6B-D552-4556-81CC-06AC8614C723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46E0798-B265-4952-82FD-5348C60A453C}" type="pres">
      <dgm:prSet presAssocID="{D4F9FBD5-FA95-4519-ABE0-D7069F5C9452}" presName="Accent4" presStyleCnt="0"/>
      <dgm:spPr/>
    </dgm:pt>
    <dgm:pt modelId="{E2885D0B-1FB2-4209-B72D-35BAB3D56030}" type="pres">
      <dgm:prSet presAssocID="{D4F9FBD5-FA95-4519-ABE0-D7069F5C9452}" presName="Accent" presStyleLbl="bgShp" presStyleIdx="3" presStyleCnt="6"/>
      <dgm:spPr/>
    </dgm:pt>
    <dgm:pt modelId="{A7F0DB3D-30E8-44FB-B1C3-EFD7A93F4F72}" type="pres">
      <dgm:prSet presAssocID="{D4F9FBD5-FA95-4519-ABE0-D7069F5C9452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732C4071-77C2-4CD4-A6E3-C738D46157FD}" type="pres">
      <dgm:prSet presAssocID="{F3ABFD4F-62FF-47A4-BB99-E5D4A998BB20}" presName="Accent5" presStyleCnt="0"/>
      <dgm:spPr/>
    </dgm:pt>
    <dgm:pt modelId="{BAD0708A-A7C6-4693-A252-05D43DAE4B6D}" type="pres">
      <dgm:prSet presAssocID="{F3ABFD4F-62FF-47A4-BB99-E5D4A998BB20}" presName="Accent" presStyleLbl="bgShp" presStyleIdx="4" presStyleCnt="6"/>
      <dgm:spPr/>
    </dgm:pt>
    <dgm:pt modelId="{09C69D6D-EB9F-4648-B991-4B04A73F862A}" type="pres">
      <dgm:prSet presAssocID="{F3ABFD4F-62FF-47A4-BB99-E5D4A998BB20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E2994C96-324F-48FF-ACA7-E563DF4BA854}" type="pres">
      <dgm:prSet presAssocID="{9855C76D-DBE8-4695-8FC9-E30CF3ADF1CA}" presName="Accent6" presStyleCnt="0"/>
      <dgm:spPr/>
    </dgm:pt>
    <dgm:pt modelId="{785C5619-A084-4787-9DDF-AECC661FDAEE}" type="pres">
      <dgm:prSet presAssocID="{9855C76D-DBE8-4695-8FC9-E30CF3ADF1CA}" presName="Accent" presStyleLbl="bgShp" presStyleIdx="5" presStyleCnt="6"/>
      <dgm:spPr/>
    </dgm:pt>
    <dgm:pt modelId="{EF16CDF1-0FEB-4FAE-9DCA-E79724542A83}" type="pres">
      <dgm:prSet presAssocID="{9855C76D-DBE8-4695-8FC9-E30CF3ADF1CA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B0CB419-CE82-4073-8039-82E394260F2D}" srcId="{265C3546-8BE2-4C8F-B87E-E1F26D7012A3}" destId="{E092C8C8-13DE-405E-9D98-D18AC4079D7E}" srcOrd="0" destOrd="0" parTransId="{99A84100-29FC-4DB0-A88C-20CEF90D496D}" sibTransId="{CDC625CE-AFE8-4D9F-A00F-0CA7D12F72DD}"/>
    <dgm:cxn modelId="{3C9DFA1F-1699-476D-B75E-A7F34240C903}" type="presOf" srcId="{D4F9FBD5-FA95-4519-ABE0-D7069F5C9452}" destId="{A7F0DB3D-30E8-44FB-B1C3-EFD7A93F4F72}" srcOrd="0" destOrd="0" presId="urn:microsoft.com/office/officeart/2011/layout/HexagonRadial"/>
    <dgm:cxn modelId="{7734643C-70D7-4754-B6D2-FB93776CF4D2}" type="presOf" srcId="{35DC3B89-3CA1-4D9D-AC4F-1E07A15D68AD}" destId="{3346057E-DFF1-4E4E-96D0-F44FC42CD4B1}" srcOrd="0" destOrd="0" presId="urn:microsoft.com/office/officeart/2011/layout/HexagonRadial"/>
    <dgm:cxn modelId="{F730505D-19F8-4A11-8C36-83C01844C549}" srcId="{E092C8C8-13DE-405E-9D98-D18AC4079D7E}" destId="{D4F9FBD5-FA95-4519-ABE0-D7069F5C9452}" srcOrd="3" destOrd="0" parTransId="{0BFC60DD-DB75-4D2E-9BE2-CA31C14E823D}" sibTransId="{4AFCB382-A2C0-4180-ADEE-3AAC4247D9F3}"/>
    <dgm:cxn modelId="{5DCA6F43-3611-42DD-B728-472FB2BD1B14}" srcId="{E092C8C8-13DE-405E-9D98-D18AC4079D7E}" destId="{35DC3B89-3CA1-4D9D-AC4F-1E07A15D68AD}" srcOrd="0" destOrd="0" parTransId="{9C5E6B04-DA80-4951-A723-547C95A560BF}" sibTransId="{0A58B449-921E-4C75-9248-30A656EC846A}"/>
    <dgm:cxn modelId="{1C3BFE4F-6657-44AE-9C83-8F6A43682EBF}" srcId="{E092C8C8-13DE-405E-9D98-D18AC4079D7E}" destId="{4BA9E2DF-8A10-4C2E-A030-6E6FED4609EF}" srcOrd="1" destOrd="0" parTransId="{121998C1-CCB1-4324-89D0-A6213420D6AF}" sibTransId="{5B9FB78B-65FD-4BA2-A037-14F9AAE68718}"/>
    <dgm:cxn modelId="{AFC79E70-01EA-4058-9E34-4665074447C0}" type="presOf" srcId="{00989F6B-D552-4556-81CC-06AC8614C723}" destId="{81E22CF8-79B4-4013-A17A-D39B59968C89}" srcOrd="0" destOrd="0" presId="urn:microsoft.com/office/officeart/2011/layout/HexagonRadial"/>
    <dgm:cxn modelId="{AABE0D54-0C61-4F0D-8FC0-399A0809AE87}" srcId="{E092C8C8-13DE-405E-9D98-D18AC4079D7E}" destId="{00989F6B-D552-4556-81CC-06AC8614C723}" srcOrd="2" destOrd="0" parTransId="{5B812B2F-9EA8-4D04-B607-0D928879DE5E}" sibTransId="{53E6257E-0841-4444-A039-3BA9818528EF}"/>
    <dgm:cxn modelId="{643A1B76-549D-4B43-89F5-13D4F6B59AB0}" srcId="{E092C8C8-13DE-405E-9D98-D18AC4079D7E}" destId="{9855C76D-DBE8-4695-8FC9-E30CF3ADF1CA}" srcOrd="5" destOrd="0" parTransId="{D0BB8F34-EE8F-4CAA-9A0D-8112CEC54545}" sibTransId="{6A752FE9-1AF0-45A4-A068-B2F397D5B975}"/>
    <dgm:cxn modelId="{B4C19BA4-F5DC-4FB4-8B73-4F733BFE55B8}" type="presOf" srcId="{F3ABFD4F-62FF-47A4-BB99-E5D4A998BB20}" destId="{09C69D6D-EB9F-4648-B991-4B04A73F862A}" srcOrd="0" destOrd="0" presId="urn:microsoft.com/office/officeart/2011/layout/HexagonRadial"/>
    <dgm:cxn modelId="{CA162FAB-F1AD-4AE6-8166-9E70A07CE1D1}" type="presOf" srcId="{9855C76D-DBE8-4695-8FC9-E30CF3ADF1CA}" destId="{EF16CDF1-0FEB-4FAE-9DCA-E79724542A83}" srcOrd="0" destOrd="0" presId="urn:microsoft.com/office/officeart/2011/layout/HexagonRadial"/>
    <dgm:cxn modelId="{F8A067BE-CE4A-4A7A-B4D3-8588DECD344D}" type="presOf" srcId="{E092C8C8-13DE-405E-9D98-D18AC4079D7E}" destId="{6C18A6B5-2245-4838-A172-A8E26FFA9E6D}" srcOrd="0" destOrd="0" presId="urn:microsoft.com/office/officeart/2011/layout/HexagonRadial"/>
    <dgm:cxn modelId="{6FE57BC2-F30A-42EA-AF8D-8E580B26D137}" type="presOf" srcId="{4BA9E2DF-8A10-4C2E-A030-6E6FED4609EF}" destId="{92E5A423-1575-4794-B51F-8032F3C9605F}" srcOrd="0" destOrd="0" presId="urn:microsoft.com/office/officeart/2011/layout/HexagonRadial"/>
    <dgm:cxn modelId="{1073EDCA-1B69-4646-8F06-62639BC1649D}" type="presOf" srcId="{265C3546-8BE2-4C8F-B87E-E1F26D7012A3}" destId="{58A2F373-9596-4A3D-8C14-D9885693D2A6}" srcOrd="0" destOrd="0" presId="urn:microsoft.com/office/officeart/2011/layout/HexagonRadial"/>
    <dgm:cxn modelId="{278F9EF8-0482-4007-B182-E5641E27D7BF}" srcId="{E092C8C8-13DE-405E-9D98-D18AC4079D7E}" destId="{F3ABFD4F-62FF-47A4-BB99-E5D4A998BB20}" srcOrd="4" destOrd="0" parTransId="{7053A3A7-6099-4D94-AF07-0B193632BD15}" sibTransId="{3042A673-61F3-4D93-BFFC-FB0ACAD85815}"/>
    <dgm:cxn modelId="{BD2D6404-2BE1-4994-9D58-C5E2EA9D453B}" type="presParOf" srcId="{58A2F373-9596-4A3D-8C14-D9885693D2A6}" destId="{6C18A6B5-2245-4838-A172-A8E26FFA9E6D}" srcOrd="0" destOrd="0" presId="urn:microsoft.com/office/officeart/2011/layout/HexagonRadial"/>
    <dgm:cxn modelId="{9B4BFAF5-CAC7-490F-916F-8E8894BBF6A4}" type="presParOf" srcId="{58A2F373-9596-4A3D-8C14-D9885693D2A6}" destId="{3A8C49AA-D3B2-4524-8551-F4EB9EA06CC8}" srcOrd="1" destOrd="0" presId="urn:microsoft.com/office/officeart/2011/layout/HexagonRadial"/>
    <dgm:cxn modelId="{8C6D57A7-CA58-4633-8F4C-F19D6D4EDF11}" type="presParOf" srcId="{3A8C49AA-D3B2-4524-8551-F4EB9EA06CC8}" destId="{3973CB1C-0DBE-4627-8AAA-67A8496BE0D5}" srcOrd="0" destOrd="0" presId="urn:microsoft.com/office/officeart/2011/layout/HexagonRadial"/>
    <dgm:cxn modelId="{9221A752-A7A4-4907-8C7D-7330DCD7A17C}" type="presParOf" srcId="{58A2F373-9596-4A3D-8C14-D9885693D2A6}" destId="{3346057E-DFF1-4E4E-96D0-F44FC42CD4B1}" srcOrd="2" destOrd="0" presId="urn:microsoft.com/office/officeart/2011/layout/HexagonRadial"/>
    <dgm:cxn modelId="{27690A4A-7F75-44A5-9F74-CF044BB33167}" type="presParOf" srcId="{58A2F373-9596-4A3D-8C14-D9885693D2A6}" destId="{AF95E6ED-9F95-475E-B765-239B18AD6DE9}" srcOrd="3" destOrd="0" presId="urn:microsoft.com/office/officeart/2011/layout/HexagonRadial"/>
    <dgm:cxn modelId="{7BB66A6D-219D-4B52-8837-59259B040152}" type="presParOf" srcId="{AF95E6ED-9F95-475E-B765-239B18AD6DE9}" destId="{BB08308B-ACE5-406B-8C79-3DEFC0052D57}" srcOrd="0" destOrd="0" presId="urn:microsoft.com/office/officeart/2011/layout/HexagonRadial"/>
    <dgm:cxn modelId="{14B1607C-D45D-4480-BD80-D8BD4C46F70B}" type="presParOf" srcId="{58A2F373-9596-4A3D-8C14-D9885693D2A6}" destId="{92E5A423-1575-4794-B51F-8032F3C9605F}" srcOrd="4" destOrd="0" presId="urn:microsoft.com/office/officeart/2011/layout/HexagonRadial"/>
    <dgm:cxn modelId="{28566466-8DBB-441C-B6F6-B93309BEBAEF}" type="presParOf" srcId="{58A2F373-9596-4A3D-8C14-D9885693D2A6}" destId="{18C543F4-029E-4F29-8F33-C47FFC5C1677}" srcOrd="5" destOrd="0" presId="urn:microsoft.com/office/officeart/2011/layout/HexagonRadial"/>
    <dgm:cxn modelId="{04FEDA42-F950-4BF4-A5D9-2964E4217585}" type="presParOf" srcId="{18C543F4-029E-4F29-8F33-C47FFC5C1677}" destId="{2C1853D6-7C02-4BB9-AEF3-BA21E84B2A8E}" srcOrd="0" destOrd="0" presId="urn:microsoft.com/office/officeart/2011/layout/HexagonRadial"/>
    <dgm:cxn modelId="{6C813FD5-FA75-4525-B3B6-9A165A61667E}" type="presParOf" srcId="{58A2F373-9596-4A3D-8C14-D9885693D2A6}" destId="{81E22CF8-79B4-4013-A17A-D39B59968C89}" srcOrd="6" destOrd="0" presId="urn:microsoft.com/office/officeart/2011/layout/HexagonRadial"/>
    <dgm:cxn modelId="{84413F7E-E348-4301-BE07-B1F8C0AAED8B}" type="presParOf" srcId="{58A2F373-9596-4A3D-8C14-D9885693D2A6}" destId="{846E0798-B265-4952-82FD-5348C60A453C}" srcOrd="7" destOrd="0" presId="urn:microsoft.com/office/officeart/2011/layout/HexagonRadial"/>
    <dgm:cxn modelId="{57A5908D-2239-43D3-A70A-5E18860677D2}" type="presParOf" srcId="{846E0798-B265-4952-82FD-5348C60A453C}" destId="{E2885D0B-1FB2-4209-B72D-35BAB3D56030}" srcOrd="0" destOrd="0" presId="urn:microsoft.com/office/officeart/2011/layout/HexagonRadial"/>
    <dgm:cxn modelId="{DCFD916D-E5FC-485F-9620-9CC480DB0418}" type="presParOf" srcId="{58A2F373-9596-4A3D-8C14-D9885693D2A6}" destId="{A7F0DB3D-30E8-44FB-B1C3-EFD7A93F4F72}" srcOrd="8" destOrd="0" presId="urn:microsoft.com/office/officeart/2011/layout/HexagonRadial"/>
    <dgm:cxn modelId="{3C7C4FF0-A474-4D76-A2CC-CA2595AE3BEF}" type="presParOf" srcId="{58A2F373-9596-4A3D-8C14-D9885693D2A6}" destId="{732C4071-77C2-4CD4-A6E3-C738D46157FD}" srcOrd="9" destOrd="0" presId="urn:microsoft.com/office/officeart/2011/layout/HexagonRadial"/>
    <dgm:cxn modelId="{2CE93710-EAB3-4FAE-942E-2C9731941B70}" type="presParOf" srcId="{732C4071-77C2-4CD4-A6E3-C738D46157FD}" destId="{BAD0708A-A7C6-4693-A252-05D43DAE4B6D}" srcOrd="0" destOrd="0" presId="urn:microsoft.com/office/officeart/2011/layout/HexagonRadial"/>
    <dgm:cxn modelId="{78769D12-5BC2-426E-B82A-625D1AA7C20B}" type="presParOf" srcId="{58A2F373-9596-4A3D-8C14-D9885693D2A6}" destId="{09C69D6D-EB9F-4648-B991-4B04A73F862A}" srcOrd="10" destOrd="0" presId="urn:microsoft.com/office/officeart/2011/layout/HexagonRadial"/>
    <dgm:cxn modelId="{99C368B8-88E3-42AE-9A8A-E241FD78C8C2}" type="presParOf" srcId="{58A2F373-9596-4A3D-8C14-D9885693D2A6}" destId="{E2994C96-324F-48FF-ACA7-E563DF4BA854}" srcOrd="11" destOrd="0" presId="urn:microsoft.com/office/officeart/2011/layout/HexagonRadial"/>
    <dgm:cxn modelId="{7740004F-6D0E-417C-805C-7B00F07E411B}" type="presParOf" srcId="{E2994C96-324F-48FF-ACA7-E563DF4BA854}" destId="{785C5619-A084-4787-9DDF-AECC661FDAEE}" srcOrd="0" destOrd="0" presId="urn:microsoft.com/office/officeart/2011/layout/HexagonRadial"/>
    <dgm:cxn modelId="{A2DA16BB-79E3-464D-AA62-1718807AD890}" type="presParOf" srcId="{58A2F373-9596-4A3D-8C14-D9885693D2A6}" destId="{EF16CDF1-0FEB-4FAE-9DCA-E79724542A83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65C3546-8BE2-4C8F-B87E-E1F26D7012A3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092C8C8-13DE-405E-9D98-D18AC4079D7E}">
      <dgm:prSet phldrT="[Text]"/>
      <dgm:spPr>
        <a:solidFill>
          <a:srgbClr val="7030A0"/>
        </a:solidFill>
      </dgm:spPr>
      <dgm:t>
        <a:bodyPr/>
        <a:lstStyle/>
        <a:p>
          <a:r>
            <a:rPr lang="en-IN" dirty="0"/>
            <a:t>Equity –Short-term Investing </a:t>
          </a:r>
        </a:p>
      </dgm:t>
    </dgm:pt>
    <dgm:pt modelId="{99A84100-29FC-4DB0-A88C-20CEF90D496D}" type="parTrans" cxnId="{4B0CB419-CE82-4073-8039-82E394260F2D}">
      <dgm:prSet/>
      <dgm:spPr/>
      <dgm:t>
        <a:bodyPr/>
        <a:lstStyle/>
        <a:p>
          <a:endParaRPr lang="en-IN"/>
        </a:p>
      </dgm:t>
    </dgm:pt>
    <dgm:pt modelId="{CDC625CE-AFE8-4D9F-A00F-0CA7D12F72DD}" type="sibTrans" cxnId="{4B0CB419-CE82-4073-8039-82E394260F2D}">
      <dgm:prSet/>
      <dgm:spPr/>
      <dgm:t>
        <a:bodyPr/>
        <a:lstStyle/>
        <a:p>
          <a:endParaRPr lang="en-IN"/>
        </a:p>
      </dgm:t>
    </dgm:pt>
    <dgm:pt modelId="{35DC3B89-3CA1-4D9D-AC4F-1E07A15D68AD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 err="1"/>
            <a:t>Corportate</a:t>
          </a:r>
          <a:r>
            <a:rPr lang="en-IN" dirty="0"/>
            <a:t> –Actions </a:t>
          </a:r>
        </a:p>
      </dgm:t>
    </dgm:pt>
    <dgm:pt modelId="{9C5E6B04-DA80-4951-A723-547C95A560BF}" type="parTrans" cxnId="{5DCA6F43-3611-42DD-B728-472FB2BD1B14}">
      <dgm:prSet/>
      <dgm:spPr/>
      <dgm:t>
        <a:bodyPr/>
        <a:lstStyle/>
        <a:p>
          <a:endParaRPr lang="en-IN"/>
        </a:p>
      </dgm:t>
    </dgm:pt>
    <dgm:pt modelId="{0A58B449-921E-4C75-9248-30A656EC846A}" type="sibTrans" cxnId="{5DCA6F43-3611-42DD-B728-472FB2BD1B14}">
      <dgm:prSet/>
      <dgm:spPr/>
      <dgm:t>
        <a:bodyPr/>
        <a:lstStyle/>
        <a:p>
          <a:endParaRPr lang="en-IN"/>
        </a:p>
      </dgm:t>
    </dgm:pt>
    <dgm:pt modelId="{4BA9E2DF-8A10-4C2E-A030-6E6FED4609EF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Financial Results ,IPO’s</a:t>
          </a:r>
        </a:p>
      </dgm:t>
    </dgm:pt>
    <dgm:pt modelId="{121998C1-CCB1-4324-89D0-A6213420D6AF}" type="parTrans" cxnId="{1C3BFE4F-6657-44AE-9C83-8F6A43682EBF}">
      <dgm:prSet/>
      <dgm:spPr/>
      <dgm:t>
        <a:bodyPr/>
        <a:lstStyle/>
        <a:p>
          <a:endParaRPr lang="en-IN"/>
        </a:p>
      </dgm:t>
    </dgm:pt>
    <dgm:pt modelId="{5B9FB78B-65FD-4BA2-A037-14F9AAE68718}" type="sibTrans" cxnId="{1C3BFE4F-6657-44AE-9C83-8F6A43682EBF}">
      <dgm:prSet/>
      <dgm:spPr/>
      <dgm:t>
        <a:bodyPr/>
        <a:lstStyle/>
        <a:p>
          <a:endParaRPr lang="en-IN"/>
        </a:p>
      </dgm:t>
    </dgm:pt>
    <dgm:pt modelId="{00989F6B-D552-4556-81CC-06AC8614C723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Bulk</a:t>
          </a:r>
          <a:r>
            <a:rPr lang="en-IN" baseline="0" dirty="0"/>
            <a:t> and Block Deals </a:t>
          </a:r>
          <a:endParaRPr lang="en-IN" dirty="0"/>
        </a:p>
      </dgm:t>
    </dgm:pt>
    <dgm:pt modelId="{5B812B2F-9EA8-4D04-B607-0D928879DE5E}" type="parTrans" cxnId="{AABE0D54-0C61-4F0D-8FC0-399A0809AE87}">
      <dgm:prSet/>
      <dgm:spPr/>
      <dgm:t>
        <a:bodyPr/>
        <a:lstStyle/>
        <a:p>
          <a:endParaRPr lang="en-IN"/>
        </a:p>
      </dgm:t>
    </dgm:pt>
    <dgm:pt modelId="{53E6257E-0841-4444-A039-3BA9818528EF}" type="sibTrans" cxnId="{AABE0D54-0C61-4F0D-8FC0-399A0809AE87}">
      <dgm:prSet/>
      <dgm:spPr/>
      <dgm:t>
        <a:bodyPr/>
        <a:lstStyle/>
        <a:p>
          <a:endParaRPr lang="en-IN"/>
        </a:p>
      </dgm:t>
    </dgm:pt>
    <dgm:pt modelId="{D4F9FBD5-FA95-4519-ABE0-D7069F5C9452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Buying/Sellers</a:t>
          </a:r>
          <a:r>
            <a:rPr lang="en-IN" baseline="0" dirty="0"/>
            <a:t> Potential of </a:t>
          </a:r>
          <a:r>
            <a:rPr lang="en-IN" baseline="0" dirty="0" err="1"/>
            <a:t>Insttitutional</a:t>
          </a:r>
          <a:r>
            <a:rPr lang="en-IN" baseline="0" dirty="0"/>
            <a:t> investors-FII/DII’s/QIB’s</a:t>
          </a:r>
          <a:endParaRPr lang="en-IN" dirty="0"/>
        </a:p>
      </dgm:t>
    </dgm:pt>
    <dgm:pt modelId="{0BFC60DD-DB75-4D2E-9BE2-CA31C14E823D}" type="parTrans" cxnId="{F730505D-19F8-4A11-8C36-83C01844C549}">
      <dgm:prSet/>
      <dgm:spPr/>
      <dgm:t>
        <a:bodyPr/>
        <a:lstStyle/>
        <a:p>
          <a:endParaRPr lang="en-IN"/>
        </a:p>
      </dgm:t>
    </dgm:pt>
    <dgm:pt modelId="{4AFCB382-A2C0-4180-ADEE-3AAC4247D9F3}" type="sibTrans" cxnId="{F730505D-19F8-4A11-8C36-83C01844C549}">
      <dgm:prSet/>
      <dgm:spPr/>
      <dgm:t>
        <a:bodyPr/>
        <a:lstStyle/>
        <a:p>
          <a:endParaRPr lang="en-IN"/>
        </a:p>
      </dgm:t>
    </dgm:pt>
    <dgm:pt modelId="{F3ABFD4F-62FF-47A4-BB99-E5D4A998BB20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AGM/Board</a:t>
          </a:r>
          <a:r>
            <a:rPr lang="en-IN" baseline="0" dirty="0"/>
            <a:t> Meetings </a:t>
          </a:r>
          <a:endParaRPr lang="en-IN" dirty="0"/>
        </a:p>
      </dgm:t>
    </dgm:pt>
    <dgm:pt modelId="{7053A3A7-6099-4D94-AF07-0B193632BD15}" type="parTrans" cxnId="{278F9EF8-0482-4007-B182-E5641E27D7BF}">
      <dgm:prSet/>
      <dgm:spPr/>
      <dgm:t>
        <a:bodyPr/>
        <a:lstStyle/>
        <a:p>
          <a:endParaRPr lang="en-IN"/>
        </a:p>
      </dgm:t>
    </dgm:pt>
    <dgm:pt modelId="{3042A673-61F3-4D93-BFFC-FB0ACAD85815}" type="sibTrans" cxnId="{278F9EF8-0482-4007-B182-E5641E27D7BF}">
      <dgm:prSet/>
      <dgm:spPr/>
      <dgm:t>
        <a:bodyPr/>
        <a:lstStyle/>
        <a:p>
          <a:endParaRPr lang="en-IN"/>
        </a:p>
      </dgm:t>
    </dgm:pt>
    <dgm:pt modelId="{9855C76D-DBE8-4695-8FC9-E30CF3ADF1CA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Fundamental Analysis &amp; Financial Ratios</a:t>
          </a:r>
        </a:p>
      </dgm:t>
    </dgm:pt>
    <dgm:pt modelId="{D0BB8F34-EE8F-4CAA-9A0D-8112CEC54545}" type="parTrans" cxnId="{643A1B76-549D-4B43-89F5-13D4F6B59AB0}">
      <dgm:prSet/>
      <dgm:spPr/>
      <dgm:t>
        <a:bodyPr/>
        <a:lstStyle/>
        <a:p>
          <a:endParaRPr lang="en-IN"/>
        </a:p>
      </dgm:t>
    </dgm:pt>
    <dgm:pt modelId="{6A752FE9-1AF0-45A4-A068-B2F397D5B975}" type="sibTrans" cxnId="{643A1B76-549D-4B43-89F5-13D4F6B59AB0}">
      <dgm:prSet/>
      <dgm:spPr/>
      <dgm:t>
        <a:bodyPr/>
        <a:lstStyle/>
        <a:p>
          <a:endParaRPr lang="en-IN"/>
        </a:p>
      </dgm:t>
    </dgm:pt>
    <dgm:pt modelId="{58A2F373-9596-4A3D-8C14-D9885693D2A6}" type="pres">
      <dgm:prSet presAssocID="{265C3546-8BE2-4C8F-B87E-E1F26D7012A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C18A6B5-2245-4838-A172-A8E26FFA9E6D}" type="pres">
      <dgm:prSet presAssocID="{E092C8C8-13DE-405E-9D98-D18AC4079D7E}" presName="Parent" presStyleLbl="node0" presStyleIdx="0" presStyleCnt="1">
        <dgm:presLayoutVars>
          <dgm:chMax val="6"/>
          <dgm:chPref val="6"/>
        </dgm:presLayoutVars>
      </dgm:prSet>
      <dgm:spPr/>
    </dgm:pt>
    <dgm:pt modelId="{3A8C49AA-D3B2-4524-8551-F4EB9EA06CC8}" type="pres">
      <dgm:prSet presAssocID="{35DC3B89-3CA1-4D9D-AC4F-1E07A15D68AD}" presName="Accent1" presStyleCnt="0"/>
      <dgm:spPr/>
    </dgm:pt>
    <dgm:pt modelId="{3973CB1C-0DBE-4627-8AAA-67A8496BE0D5}" type="pres">
      <dgm:prSet presAssocID="{35DC3B89-3CA1-4D9D-AC4F-1E07A15D68AD}" presName="Accent" presStyleLbl="bgShp" presStyleIdx="0" presStyleCnt="6"/>
      <dgm:spPr/>
    </dgm:pt>
    <dgm:pt modelId="{3346057E-DFF1-4E4E-96D0-F44FC42CD4B1}" type="pres">
      <dgm:prSet presAssocID="{35DC3B89-3CA1-4D9D-AC4F-1E07A15D68AD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F95E6ED-9F95-475E-B765-239B18AD6DE9}" type="pres">
      <dgm:prSet presAssocID="{4BA9E2DF-8A10-4C2E-A030-6E6FED4609EF}" presName="Accent2" presStyleCnt="0"/>
      <dgm:spPr/>
    </dgm:pt>
    <dgm:pt modelId="{BB08308B-ACE5-406B-8C79-3DEFC0052D57}" type="pres">
      <dgm:prSet presAssocID="{4BA9E2DF-8A10-4C2E-A030-6E6FED4609EF}" presName="Accent" presStyleLbl="bgShp" presStyleIdx="1" presStyleCnt="6"/>
      <dgm:spPr/>
    </dgm:pt>
    <dgm:pt modelId="{92E5A423-1575-4794-B51F-8032F3C9605F}" type="pres">
      <dgm:prSet presAssocID="{4BA9E2DF-8A10-4C2E-A030-6E6FED4609EF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18C543F4-029E-4F29-8F33-C47FFC5C1677}" type="pres">
      <dgm:prSet presAssocID="{00989F6B-D552-4556-81CC-06AC8614C723}" presName="Accent3" presStyleCnt="0"/>
      <dgm:spPr/>
    </dgm:pt>
    <dgm:pt modelId="{2C1853D6-7C02-4BB9-AEF3-BA21E84B2A8E}" type="pres">
      <dgm:prSet presAssocID="{00989F6B-D552-4556-81CC-06AC8614C723}" presName="Accent" presStyleLbl="bgShp" presStyleIdx="2" presStyleCnt="6"/>
      <dgm:spPr/>
    </dgm:pt>
    <dgm:pt modelId="{81E22CF8-79B4-4013-A17A-D39B59968C89}" type="pres">
      <dgm:prSet presAssocID="{00989F6B-D552-4556-81CC-06AC8614C723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46E0798-B265-4952-82FD-5348C60A453C}" type="pres">
      <dgm:prSet presAssocID="{D4F9FBD5-FA95-4519-ABE0-D7069F5C9452}" presName="Accent4" presStyleCnt="0"/>
      <dgm:spPr/>
    </dgm:pt>
    <dgm:pt modelId="{E2885D0B-1FB2-4209-B72D-35BAB3D56030}" type="pres">
      <dgm:prSet presAssocID="{D4F9FBD5-FA95-4519-ABE0-D7069F5C9452}" presName="Accent" presStyleLbl="bgShp" presStyleIdx="3" presStyleCnt="6"/>
      <dgm:spPr/>
    </dgm:pt>
    <dgm:pt modelId="{A7F0DB3D-30E8-44FB-B1C3-EFD7A93F4F72}" type="pres">
      <dgm:prSet presAssocID="{D4F9FBD5-FA95-4519-ABE0-D7069F5C9452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732C4071-77C2-4CD4-A6E3-C738D46157FD}" type="pres">
      <dgm:prSet presAssocID="{F3ABFD4F-62FF-47A4-BB99-E5D4A998BB20}" presName="Accent5" presStyleCnt="0"/>
      <dgm:spPr/>
    </dgm:pt>
    <dgm:pt modelId="{BAD0708A-A7C6-4693-A252-05D43DAE4B6D}" type="pres">
      <dgm:prSet presAssocID="{F3ABFD4F-62FF-47A4-BB99-E5D4A998BB20}" presName="Accent" presStyleLbl="bgShp" presStyleIdx="4" presStyleCnt="6"/>
      <dgm:spPr/>
    </dgm:pt>
    <dgm:pt modelId="{09C69D6D-EB9F-4648-B991-4B04A73F862A}" type="pres">
      <dgm:prSet presAssocID="{F3ABFD4F-62FF-47A4-BB99-E5D4A998BB20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E2994C96-324F-48FF-ACA7-E563DF4BA854}" type="pres">
      <dgm:prSet presAssocID="{9855C76D-DBE8-4695-8FC9-E30CF3ADF1CA}" presName="Accent6" presStyleCnt="0"/>
      <dgm:spPr/>
    </dgm:pt>
    <dgm:pt modelId="{785C5619-A084-4787-9DDF-AECC661FDAEE}" type="pres">
      <dgm:prSet presAssocID="{9855C76D-DBE8-4695-8FC9-E30CF3ADF1CA}" presName="Accent" presStyleLbl="bgShp" presStyleIdx="5" presStyleCnt="6"/>
      <dgm:spPr/>
    </dgm:pt>
    <dgm:pt modelId="{EF16CDF1-0FEB-4FAE-9DCA-E79724542A83}" type="pres">
      <dgm:prSet presAssocID="{9855C76D-DBE8-4695-8FC9-E30CF3ADF1CA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B0CB419-CE82-4073-8039-82E394260F2D}" srcId="{265C3546-8BE2-4C8F-B87E-E1F26D7012A3}" destId="{E092C8C8-13DE-405E-9D98-D18AC4079D7E}" srcOrd="0" destOrd="0" parTransId="{99A84100-29FC-4DB0-A88C-20CEF90D496D}" sibTransId="{CDC625CE-AFE8-4D9F-A00F-0CA7D12F72DD}"/>
    <dgm:cxn modelId="{3C9DFA1F-1699-476D-B75E-A7F34240C903}" type="presOf" srcId="{D4F9FBD5-FA95-4519-ABE0-D7069F5C9452}" destId="{A7F0DB3D-30E8-44FB-B1C3-EFD7A93F4F72}" srcOrd="0" destOrd="0" presId="urn:microsoft.com/office/officeart/2011/layout/HexagonRadial"/>
    <dgm:cxn modelId="{7734643C-70D7-4754-B6D2-FB93776CF4D2}" type="presOf" srcId="{35DC3B89-3CA1-4D9D-AC4F-1E07A15D68AD}" destId="{3346057E-DFF1-4E4E-96D0-F44FC42CD4B1}" srcOrd="0" destOrd="0" presId="urn:microsoft.com/office/officeart/2011/layout/HexagonRadial"/>
    <dgm:cxn modelId="{F730505D-19F8-4A11-8C36-83C01844C549}" srcId="{E092C8C8-13DE-405E-9D98-D18AC4079D7E}" destId="{D4F9FBD5-FA95-4519-ABE0-D7069F5C9452}" srcOrd="3" destOrd="0" parTransId="{0BFC60DD-DB75-4D2E-9BE2-CA31C14E823D}" sibTransId="{4AFCB382-A2C0-4180-ADEE-3AAC4247D9F3}"/>
    <dgm:cxn modelId="{5DCA6F43-3611-42DD-B728-472FB2BD1B14}" srcId="{E092C8C8-13DE-405E-9D98-D18AC4079D7E}" destId="{35DC3B89-3CA1-4D9D-AC4F-1E07A15D68AD}" srcOrd="0" destOrd="0" parTransId="{9C5E6B04-DA80-4951-A723-547C95A560BF}" sibTransId="{0A58B449-921E-4C75-9248-30A656EC846A}"/>
    <dgm:cxn modelId="{1C3BFE4F-6657-44AE-9C83-8F6A43682EBF}" srcId="{E092C8C8-13DE-405E-9D98-D18AC4079D7E}" destId="{4BA9E2DF-8A10-4C2E-A030-6E6FED4609EF}" srcOrd="1" destOrd="0" parTransId="{121998C1-CCB1-4324-89D0-A6213420D6AF}" sibTransId="{5B9FB78B-65FD-4BA2-A037-14F9AAE68718}"/>
    <dgm:cxn modelId="{AFC79E70-01EA-4058-9E34-4665074447C0}" type="presOf" srcId="{00989F6B-D552-4556-81CC-06AC8614C723}" destId="{81E22CF8-79B4-4013-A17A-D39B59968C89}" srcOrd="0" destOrd="0" presId="urn:microsoft.com/office/officeart/2011/layout/HexagonRadial"/>
    <dgm:cxn modelId="{AABE0D54-0C61-4F0D-8FC0-399A0809AE87}" srcId="{E092C8C8-13DE-405E-9D98-D18AC4079D7E}" destId="{00989F6B-D552-4556-81CC-06AC8614C723}" srcOrd="2" destOrd="0" parTransId="{5B812B2F-9EA8-4D04-B607-0D928879DE5E}" sibTransId="{53E6257E-0841-4444-A039-3BA9818528EF}"/>
    <dgm:cxn modelId="{643A1B76-549D-4B43-89F5-13D4F6B59AB0}" srcId="{E092C8C8-13DE-405E-9D98-D18AC4079D7E}" destId="{9855C76D-DBE8-4695-8FC9-E30CF3ADF1CA}" srcOrd="5" destOrd="0" parTransId="{D0BB8F34-EE8F-4CAA-9A0D-8112CEC54545}" sibTransId="{6A752FE9-1AF0-45A4-A068-B2F397D5B975}"/>
    <dgm:cxn modelId="{B4C19BA4-F5DC-4FB4-8B73-4F733BFE55B8}" type="presOf" srcId="{F3ABFD4F-62FF-47A4-BB99-E5D4A998BB20}" destId="{09C69D6D-EB9F-4648-B991-4B04A73F862A}" srcOrd="0" destOrd="0" presId="urn:microsoft.com/office/officeart/2011/layout/HexagonRadial"/>
    <dgm:cxn modelId="{CA162FAB-F1AD-4AE6-8166-9E70A07CE1D1}" type="presOf" srcId="{9855C76D-DBE8-4695-8FC9-E30CF3ADF1CA}" destId="{EF16CDF1-0FEB-4FAE-9DCA-E79724542A83}" srcOrd="0" destOrd="0" presId="urn:microsoft.com/office/officeart/2011/layout/HexagonRadial"/>
    <dgm:cxn modelId="{F8A067BE-CE4A-4A7A-B4D3-8588DECD344D}" type="presOf" srcId="{E092C8C8-13DE-405E-9D98-D18AC4079D7E}" destId="{6C18A6B5-2245-4838-A172-A8E26FFA9E6D}" srcOrd="0" destOrd="0" presId="urn:microsoft.com/office/officeart/2011/layout/HexagonRadial"/>
    <dgm:cxn modelId="{6FE57BC2-F30A-42EA-AF8D-8E580B26D137}" type="presOf" srcId="{4BA9E2DF-8A10-4C2E-A030-6E6FED4609EF}" destId="{92E5A423-1575-4794-B51F-8032F3C9605F}" srcOrd="0" destOrd="0" presId="urn:microsoft.com/office/officeart/2011/layout/HexagonRadial"/>
    <dgm:cxn modelId="{1073EDCA-1B69-4646-8F06-62639BC1649D}" type="presOf" srcId="{265C3546-8BE2-4C8F-B87E-E1F26D7012A3}" destId="{58A2F373-9596-4A3D-8C14-D9885693D2A6}" srcOrd="0" destOrd="0" presId="urn:microsoft.com/office/officeart/2011/layout/HexagonRadial"/>
    <dgm:cxn modelId="{278F9EF8-0482-4007-B182-E5641E27D7BF}" srcId="{E092C8C8-13DE-405E-9D98-D18AC4079D7E}" destId="{F3ABFD4F-62FF-47A4-BB99-E5D4A998BB20}" srcOrd="4" destOrd="0" parTransId="{7053A3A7-6099-4D94-AF07-0B193632BD15}" sibTransId="{3042A673-61F3-4D93-BFFC-FB0ACAD85815}"/>
    <dgm:cxn modelId="{BD2D6404-2BE1-4994-9D58-C5E2EA9D453B}" type="presParOf" srcId="{58A2F373-9596-4A3D-8C14-D9885693D2A6}" destId="{6C18A6B5-2245-4838-A172-A8E26FFA9E6D}" srcOrd="0" destOrd="0" presId="urn:microsoft.com/office/officeart/2011/layout/HexagonRadial"/>
    <dgm:cxn modelId="{9B4BFAF5-CAC7-490F-916F-8E8894BBF6A4}" type="presParOf" srcId="{58A2F373-9596-4A3D-8C14-D9885693D2A6}" destId="{3A8C49AA-D3B2-4524-8551-F4EB9EA06CC8}" srcOrd="1" destOrd="0" presId="urn:microsoft.com/office/officeart/2011/layout/HexagonRadial"/>
    <dgm:cxn modelId="{8C6D57A7-CA58-4633-8F4C-F19D6D4EDF11}" type="presParOf" srcId="{3A8C49AA-D3B2-4524-8551-F4EB9EA06CC8}" destId="{3973CB1C-0DBE-4627-8AAA-67A8496BE0D5}" srcOrd="0" destOrd="0" presId="urn:microsoft.com/office/officeart/2011/layout/HexagonRadial"/>
    <dgm:cxn modelId="{9221A752-A7A4-4907-8C7D-7330DCD7A17C}" type="presParOf" srcId="{58A2F373-9596-4A3D-8C14-D9885693D2A6}" destId="{3346057E-DFF1-4E4E-96D0-F44FC42CD4B1}" srcOrd="2" destOrd="0" presId="urn:microsoft.com/office/officeart/2011/layout/HexagonRadial"/>
    <dgm:cxn modelId="{27690A4A-7F75-44A5-9F74-CF044BB33167}" type="presParOf" srcId="{58A2F373-9596-4A3D-8C14-D9885693D2A6}" destId="{AF95E6ED-9F95-475E-B765-239B18AD6DE9}" srcOrd="3" destOrd="0" presId="urn:microsoft.com/office/officeart/2011/layout/HexagonRadial"/>
    <dgm:cxn modelId="{7BB66A6D-219D-4B52-8837-59259B040152}" type="presParOf" srcId="{AF95E6ED-9F95-475E-B765-239B18AD6DE9}" destId="{BB08308B-ACE5-406B-8C79-3DEFC0052D57}" srcOrd="0" destOrd="0" presId="urn:microsoft.com/office/officeart/2011/layout/HexagonRadial"/>
    <dgm:cxn modelId="{14B1607C-D45D-4480-BD80-D8BD4C46F70B}" type="presParOf" srcId="{58A2F373-9596-4A3D-8C14-D9885693D2A6}" destId="{92E5A423-1575-4794-B51F-8032F3C9605F}" srcOrd="4" destOrd="0" presId="urn:microsoft.com/office/officeart/2011/layout/HexagonRadial"/>
    <dgm:cxn modelId="{28566466-8DBB-441C-B6F6-B93309BEBAEF}" type="presParOf" srcId="{58A2F373-9596-4A3D-8C14-D9885693D2A6}" destId="{18C543F4-029E-4F29-8F33-C47FFC5C1677}" srcOrd="5" destOrd="0" presId="urn:microsoft.com/office/officeart/2011/layout/HexagonRadial"/>
    <dgm:cxn modelId="{04FEDA42-F950-4BF4-A5D9-2964E4217585}" type="presParOf" srcId="{18C543F4-029E-4F29-8F33-C47FFC5C1677}" destId="{2C1853D6-7C02-4BB9-AEF3-BA21E84B2A8E}" srcOrd="0" destOrd="0" presId="urn:microsoft.com/office/officeart/2011/layout/HexagonRadial"/>
    <dgm:cxn modelId="{6C813FD5-FA75-4525-B3B6-9A165A61667E}" type="presParOf" srcId="{58A2F373-9596-4A3D-8C14-D9885693D2A6}" destId="{81E22CF8-79B4-4013-A17A-D39B59968C89}" srcOrd="6" destOrd="0" presId="urn:microsoft.com/office/officeart/2011/layout/HexagonRadial"/>
    <dgm:cxn modelId="{84413F7E-E348-4301-BE07-B1F8C0AAED8B}" type="presParOf" srcId="{58A2F373-9596-4A3D-8C14-D9885693D2A6}" destId="{846E0798-B265-4952-82FD-5348C60A453C}" srcOrd="7" destOrd="0" presId="urn:microsoft.com/office/officeart/2011/layout/HexagonRadial"/>
    <dgm:cxn modelId="{57A5908D-2239-43D3-A70A-5E18860677D2}" type="presParOf" srcId="{846E0798-B265-4952-82FD-5348C60A453C}" destId="{E2885D0B-1FB2-4209-B72D-35BAB3D56030}" srcOrd="0" destOrd="0" presId="urn:microsoft.com/office/officeart/2011/layout/HexagonRadial"/>
    <dgm:cxn modelId="{DCFD916D-E5FC-485F-9620-9CC480DB0418}" type="presParOf" srcId="{58A2F373-9596-4A3D-8C14-D9885693D2A6}" destId="{A7F0DB3D-30E8-44FB-B1C3-EFD7A93F4F72}" srcOrd="8" destOrd="0" presId="urn:microsoft.com/office/officeart/2011/layout/HexagonRadial"/>
    <dgm:cxn modelId="{3C7C4FF0-A474-4D76-A2CC-CA2595AE3BEF}" type="presParOf" srcId="{58A2F373-9596-4A3D-8C14-D9885693D2A6}" destId="{732C4071-77C2-4CD4-A6E3-C738D46157FD}" srcOrd="9" destOrd="0" presId="urn:microsoft.com/office/officeart/2011/layout/HexagonRadial"/>
    <dgm:cxn modelId="{2CE93710-EAB3-4FAE-942E-2C9731941B70}" type="presParOf" srcId="{732C4071-77C2-4CD4-A6E3-C738D46157FD}" destId="{BAD0708A-A7C6-4693-A252-05D43DAE4B6D}" srcOrd="0" destOrd="0" presId="urn:microsoft.com/office/officeart/2011/layout/HexagonRadial"/>
    <dgm:cxn modelId="{78769D12-5BC2-426E-B82A-625D1AA7C20B}" type="presParOf" srcId="{58A2F373-9596-4A3D-8C14-D9885693D2A6}" destId="{09C69D6D-EB9F-4648-B991-4B04A73F862A}" srcOrd="10" destOrd="0" presId="urn:microsoft.com/office/officeart/2011/layout/HexagonRadial"/>
    <dgm:cxn modelId="{99C368B8-88E3-42AE-9A8A-E241FD78C8C2}" type="presParOf" srcId="{58A2F373-9596-4A3D-8C14-D9885693D2A6}" destId="{E2994C96-324F-48FF-ACA7-E563DF4BA854}" srcOrd="11" destOrd="0" presId="urn:microsoft.com/office/officeart/2011/layout/HexagonRadial"/>
    <dgm:cxn modelId="{7740004F-6D0E-417C-805C-7B00F07E411B}" type="presParOf" srcId="{E2994C96-324F-48FF-ACA7-E563DF4BA854}" destId="{785C5619-A084-4787-9DDF-AECC661FDAEE}" srcOrd="0" destOrd="0" presId="urn:microsoft.com/office/officeart/2011/layout/HexagonRadial"/>
    <dgm:cxn modelId="{A2DA16BB-79E3-464D-AA62-1718807AD890}" type="presParOf" srcId="{58A2F373-9596-4A3D-8C14-D9885693D2A6}" destId="{EF16CDF1-0FEB-4FAE-9DCA-E79724542A83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65C3546-8BE2-4C8F-B87E-E1F26D7012A3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092C8C8-13DE-405E-9D98-D18AC4079D7E}">
      <dgm:prSet phldrT="[Text]"/>
      <dgm:spPr>
        <a:solidFill>
          <a:srgbClr val="7030A0"/>
        </a:solidFill>
      </dgm:spPr>
      <dgm:t>
        <a:bodyPr/>
        <a:lstStyle/>
        <a:p>
          <a:r>
            <a:rPr lang="en-IN" dirty="0"/>
            <a:t>Money Markets –Investing –HNI’s /Corporate Clients-More than 1- 5Lakh</a:t>
          </a:r>
        </a:p>
      </dgm:t>
    </dgm:pt>
    <dgm:pt modelId="{99A84100-29FC-4DB0-A88C-20CEF90D496D}" type="parTrans" cxnId="{4B0CB419-CE82-4073-8039-82E394260F2D}">
      <dgm:prSet/>
      <dgm:spPr/>
      <dgm:t>
        <a:bodyPr/>
        <a:lstStyle/>
        <a:p>
          <a:endParaRPr lang="en-IN"/>
        </a:p>
      </dgm:t>
    </dgm:pt>
    <dgm:pt modelId="{CDC625CE-AFE8-4D9F-A00F-0CA7D12F72DD}" type="sibTrans" cxnId="{4B0CB419-CE82-4073-8039-82E394260F2D}">
      <dgm:prSet/>
      <dgm:spPr/>
      <dgm:t>
        <a:bodyPr/>
        <a:lstStyle/>
        <a:p>
          <a:endParaRPr lang="en-IN"/>
        </a:p>
      </dgm:t>
    </dgm:pt>
    <dgm:pt modelId="{35DC3B89-3CA1-4D9D-AC4F-1E07A15D68AD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GOI-Government dated Securities  </a:t>
          </a:r>
        </a:p>
      </dgm:t>
    </dgm:pt>
    <dgm:pt modelId="{9C5E6B04-DA80-4951-A723-547C95A560BF}" type="parTrans" cxnId="{5DCA6F43-3611-42DD-B728-472FB2BD1B14}">
      <dgm:prSet/>
      <dgm:spPr/>
      <dgm:t>
        <a:bodyPr/>
        <a:lstStyle/>
        <a:p>
          <a:endParaRPr lang="en-IN"/>
        </a:p>
      </dgm:t>
    </dgm:pt>
    <dgm:pt modelId="{0A58B449-921E-4C75-9248-30A656EC846A}" type="sibTrans" cxnId="{5DCA6F43-3611-42DD-B728-472FB2BD1B14}">
      <dgm:prSet/>
      <dgm:spPr/>
      <dgm:t>
        <a:bodyPr/>
        <a:lstStyle/>
        <a:p>
          <a:endParaRPr lang="en-IN"/>
        </a:p>
      </dgm:t>
    </dgm:pt>
    <dgm:pt modelId="{4BA9E2DF-8A10-4C2E-A030-6E6FED4609EF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CP’s</a:t>
          </a:r>
        </a:p>
      </dgm:t>
    </dgm:pt>
    <dgm:pt modelId="{121998C1-CCB1-4324-89D0-A6213420D6AF}" type="parTrans" cxnId="{1C3BFE4F-6657-44AE-9C83-8F6A43682EBF}">
      <dgm:prSet/>
      <dgm:spPr/>
      <dgm:t>
        <a:bodyPr/>
        <a:lstStyle/>
        <a:p>
          <a:endParaRPr lang="en-IN"/>
        </a:p>
      </dgm:t>
    </dgm:pt>
    <dgm:pt modelId="{5B9FB78B-65FD-4BA2-A037-14F9AAE68718}" type="sibTrans" cxnId="{1C3BFE4F-6657-44AE-9C83-8F6A43682EBF}">
      <dgm:prSet/>
      <dgm:spPr/>
      <dgm:t>
        <a:bodyPr/>
        <a:lstStyle/>
        <a:p>
          <a:endParaRPr lang="en-IN"/>
        </a:p>
      </dgm:t>
    </dgm:pt>
    <dgm:pt modelId="{00989F6B-D552-4556-81CC-06AC8614C723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CD’s </a:t>
          </a:r>
        </a:p>
      </dgm:t>
    </dgm:pt>
    <dgm:pt modelId="{5B812B2F-9EA8-4D04-B607-0D928879DE5E}" type="parTrans" cxnId="{AABE0D54-0C61-4F0D-8FC0-399A0809AE87}">
      <dgm:prSet/>
      <dgm:spPr/>
      <dgm:t>
        <a:bodyPr/>
        <a:lstStyle/>
        <a:p>
          <a:endParaRPr lang="en-IN"/>
        </a:p>
      </dgm:t>
    </dgm:pt>
    <dgm:pt modelId="{53E6257E-0841-4444-A039-3BA9818528EF}" type="sibTrans" cxnId="{AABE0D54-0C61-4F0D-8FC0-399A0809AE87}">
      <dgm:prSet/>
      <dgm:spPr/>
      <dgm:t>
        <a:bodyPr/>
        <a:lstStyle/>
        <a:p>
          <a:endParaRPr lang="en-IN"/>
        </a:p>
      </dgm:t>
    </dgm:pt>
    <dgm:pt modelId="{D4F9FBD5-FA95-4519-ABE0-D7069F5C9452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T-Bills</a:t>
          </a:r>
          <a:r>
            <a:rPr lang="en-IN" baseline="0" dirty="0"/>
            <a:t> </a:t>
          </a:r>
          <a:endParaRPr lang="en-IN" dirty="0"/>
        </a:p>
      </dgm:t>
    </dgm:pt>
    <dgm:pt modelId="{0BFC60DD-DB75-4D2E-9BE2-CA31C14E823D}" type="parTrans" cxnId="{F730505D-19F8-4A11-8C36-83C01844C549}">
      <dgm:prSet/>
      <dgm:spPr/>
      <dgm:t>
        <a:bodyPr/>
        <a:lstStyle/>
        <a:p>
          <a:endParaRPr lang="en-IN"/>
        </a:p>
      </dgm:t>
    </dgm:pt>
    <dgm:pt modelId="{4AFCB382-A2C0-4180-ADEE-3AAC4247D9F3}" type="sibTrans" cxnId="{F730505D-19F8-4A11-8C36-83C01844C549}">
      <dgm:prSet/>
      <dgm:spPr/>
      <dgm:t>
        <a:bodyPr/>
        <a:lstStyle/>
        <a:p>
          <a:endParaRPr lang="en-IN"/>
        </a:p>
      </dgm:t>
    </dgm:pt>
    <dgm:pt modelId="{58A2F373-9596-4A3D-8C14-D9885693D2A6}" type="pres">
      <dgm:prSet presAssocID="{265C3546-8BE2-4C8F-B87E-E1F26D7012A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C18A6B5-2245-4838-A172-A8E26FFA9E6D}" type="pres">
      <dgm:prSet presAssocID="{E092C8C8-13DE-405E-9D98-D18AC4079D7E}" presName="Parent" presStyleLbl="node0" presStyleIdx="0" presStyleCnt="1" custScaleX="99132">
        <dgm:presLayoutVars>
          <dgm:chMax val="6"/>
          <dgm:chPref val="6"/>
        </dgm:presLayoutVars>
      </dgm:prSet>
      <dgm:spPr/>
    </dgm:pt>
    <dgm:pt modelId="{3A8C49AA-D3B2-4524-8551-F4EB9EA06CC8}" type="pres">
      <dgm:prSet presAssocID="{35DC3B89-3CA1-4D9D-AC4F-1E07A15D68AD}" presName="Accent1" presStyleCnt="0"/>
      <dgm:spPr/>
    </dgm:pt>
    <dgm:pt modelId="{3973CB1C-0DBE-4627-8AAA-67A8496BE0D5}" type="pres">
      <dgm:prSet presAssocID="{35DC3B89-3CA1-4D9D-AC4F-1E07A15D68AD}" presName="Accent" presStyleLbl="bgShp" presStyleIdx="0" presStyleCnt="4"/>
      <dgm:spPr/>
    </dgm:pt>
    <dgm:pt modelId="{3346057E-DFF1-4E4E-96D0-F44FC42CD4B1}" type="pres">
      <dgm:prSet presAssocID="{35DC3B89-3CA1-4D9D-AC4F-1E07A15D68AD}" presName="Child1" presStyleLbl="node1" presStyleIdx="0" presStyleCnt="4" custScaleX="95095" custLinFactX="-14924" custLinFactY="21999" custLinFactNeighborX="-100000" custLinFactNeighborY="100000">
        <dgm:presLayoutVars>
          <dgm:chMax val="0"/>
          <dgm:chPref val="0"/>
          <dgm:bulletEnabled val="1"/>
        </dgm:presLayoutVars>
      </dgm:prSet>
      <dgm:spPr/>
    </dgm:pt>
    <dgm:pt modelId="{AF95E6ED-9F95-475E-B765-239B18AD6DE9}" type="pres">
      <dgm:prSet presAssocID="{4BA9E2DF-8A10-4C2E-A030-6E6FED4609EF}" presName="Accent2" presStyleCnt="0"/>
      <dgm:spPr/>
    </dgm:pt>
    <dgm:pt modelId="{BB08308B-ACE5-406B-8C79-3DEFC0052D57}" type="pres">
      <dgm:prSet presAssocID="{4BA9E2DF-8A10-4C2E-A030-6E6FED4609EF}" presName="Accent" presStyleLbl="bgShp" presStyleIdx="1" presStyleCnt="4" custLinFactX="1183" custLinFactNeighborX="100000" custLinFactNeighborY="42035"/>
      <dgm:spPr>
        <a:noFill/>
      </dgm:spPr>
    </dgm:pt>
    <dgm:pt modelId="{92E5A423-1575-4794-B51F-8032F3C9605F}" type="pres">
      <dgm:prSet presAssocID="{4BA9E2DF-8A10-4C2E-A030-6E6FED4609EF}" presName="Child2" presStyleLbl="node1" presStyleIdx="1" presStyleCnt="4" custLinFactNeighborX="18372" custLinFactNeighborY="60492">
        <dgm:presLayoutVars>
          <dgm:chMax val="0"/>
          <dgm:chPref val="0"/>
          <dgm:bulletEnabled val="1"/>
        </dgm:presLayoutVars>
      </dgm:prSet>
      <dgm:spPr/>
    </dgm:pt>
    <dgm:pt modelId="{18C543F4-029E-4F29-8F33-C47FFC5C1677}" type="pres">
      <dgm:prSet presAssocID="{00989F6B-D552-4556-81CC-06AC8614C723}" presName="Accent3" presStyleCnt="0"/>
      <dgm:spPr/>
    </dgm:pt>
    <dgm:pt modelId="{2C1853D6-7C02-4BB9-AEF3-BA21E84B2A8E}" type="pres">
      <dgm:prSet presAssocID="{00989F6B-D552-4556-81CC-06AC8614C723}" presName="Accent" presStyleLbl="bgShp" presStyleIdx="2" presStyleCnt="4"/>
      <dgm:spPr/>
    </dgm:pt>
    <dgm:pt modelId="{81E22CF8-79B4-4013-A17A-D39B59968C89}" type="pres">
      <dgm:prSet presAssocID="{00989F6B-D552-4556-81CC-06AC8614C723}" presName="Child3" presStyleLbl="node1" presStyleIdx="2" presStyleCnt="4" custLinFactNeighborX="-95034" custLinFactNeighborY="50319">
        <dgm:presLayoutVars>
          <dgm:chMax val="0"/>
          <dgm:chPref val="0"/>
          <dgm:bulletEnabled val="1"/>
        </dgm:presLayoutVars>
      </dgm:prSet>
      <dgm:spPr/>
    </dgm:pt>
    <dgm:pt modelId="{846E0798-B265-4952-82FD-5348C60A453C}" type="pres">
      <dgm:prSet presAssocID="{D4F9FBD5-FA95-4519-ABE0-D7069F5C9452}" presName="Accent4" presStyleCnt="0"/>
      <dgm:spPr/>
    </dgm:pt>
    <dgm:pt modelId="{E2885D0B-1FB2-4209-B72D-35BAB3D56030}" type="pres">
      <dgm:prSet presAssocID="{D4F9FBD5-FA95-4519-ABE0-D7069F5C9452}" presName="Accent" presStyleLbl="bgShp" presStyleIdx="3" presStyleCnt="4"/>
      <dgm:spPr>
        <a:noFill/>
      </dgm:spPr>
    </dgm:pt>
    <dgm:pt modelId="{A7F0DB3D-30E8-44FB-B1C3-EFD7A93F4F72}" type="pres">
      <dgm:prSet presAssocID="{D4F9FBD5-FA95-4519-ABE0-D7069F5C9452}" presName="Child4" presStyleLbl="node1" presStyleIdx="3" presStyleCnt="4" custLinFactY="-100000" custLinFactNeighborX="-2453" custLinFactNeighborY="-131727">
        <dgm:presLayoutVars>
          <dgm:chMax val="0"/>
          <dgm:chPref val="0"/>
          <dgm:bulletEnabled val="1"/>
        </dgm:presLayoutVars>
      </dgm:prSet>
      <dgm:spPr/>
    </dgm:pt>
  </dgm:ptLst>
  <dgm:cxnLst>
    <dgm:cxn modelId="{4B0CB419-CE82-4073-8039-82E394260F2D}" srcId="{265C3546-8BE2-4C8F-B87E-E1F26D7012A3}" destId="{E092C8C8-13DE-405E-9D98-D18AC4079D7E}" srcOrd="0" destOrd="0" parTransId="{99A84100-29FC-4DB0-A88C-20CEF90D496D}" sibTransId="{CDC625CE-AFE8-4D9F-A00F-0CA7D12F72DD}"/>
    <dgm:cxn modelId="{3C9DFA1F-1699-476D-B75E-A7F34240C903}" type="presOf" srcId="{D4F9FBD5-FA95-4519-ABE0-D7069F5C9452}" destId="{A7F0DB3D-30E8-44FB-B1C3-EFD7A93F4F72}" srcOrd="0" destOrd="0" presId="urn:microsoft.com/office/officeart/2011/layout/HexagonRadial"/>
    <dgm:cxn modelId="{7734643C-70D7-4754-B6D2-FB93776CF4D2}" type="presOf" srcId="{35DC3B89-3CA1-4D9D-AC4F-1E07A15D68AD}" destId="{3346057E-DFF1-4E4E-96D0-F44FC42CD4B1}" srcOrd="0" destOrd="0" presId="urn:microsoft.com/office/officeart/2011/layout/HexagonRadial"/>
    <dgm:cxn modelId="{F730505D-19F8-4A11-8C36-83C01844C549}" srcId="{E092C8C8-13DE-405E-9D98-D18AC4079D7E}" destId="{D4F9FBD5-FA95-4519-ABE0-D7069F5C9452}" srcOrd="3" destOrd="0" parTransId="{0BFC60DD-DB75-4D2E-9BE2-CA31C14E823D}" sibTransId="{4AFCB382-A2C0-4180-ADEE-3AAC4247D9F3}"/>
    <dgm:cxn modelId="{5DCA6F43-3611-42DD-B728-472FB2BD1B14}" srcId="{E092C8C8-13DE-405E-9D98-D18AC4079D7E}" destId="{35DC3B89-3CA1-4D9D-AC4F-1E07A15D68AD}" srcOrd="0" destOrd="0" parTransId="{9C5E6B04-DA80-4951-A723-547C95A560BF}" sibTransId="{0A58B449-921E-4C75-9248-30A656EC846A}"/>
    <dgm:cxn modelId="{1C3BFE4F-6657-44AE-9C83-8F6A43682EBF}" srcId="{E092C8C8-13DE-405E-9D98-D18AC4079D7E}" destId="{4BA9E2DF-8A10-4C2E-A030-6E6FED4609EF}" srcOrd="1" destOrd="0" parTransId="{121998C1-CCB1-4324-89D0-A6213420D6AF}" sibTransId="{5B9FB78B-65FD-4BA2-A037-14F9AAE68718}"/>
    <dgm:cxn modelId="{AFC79E70-01EA-4058-9E34-4665074447C0}" type="presOf" srcId="{00989F6B-D552-4556-81CC-06AC8614C723}" destId="{81E22CF8-79B4-4013-A17A-D39B59968C89}" srcOrd="0" destOrd="0" presId="urn:microsoft.com/office/officeart/2011/layout/HexagonRadial"/>
    <dgm:cxn modelId="{AABE0D54-0C61-4F0D-8FC0-399A0809AE87}" srcId="{E092C8C8-13DE-405E-9D98-D18AC4079D7E}" destId="{00989F6B-D552-4556-81CC-06AC8614C723}" srcOrd="2" destOrd="0" parTransId="{5B812B2F-9EA8-4D04-B607-0D928879DE5E}" sibTransId="{53E6257E-0841-4444-A039-3BA9818528EF}"/>
    <dgm:cxn modelId="{F8A067BE-CE4A-4A7A-B4D3-8588DECD344D}" type="presOf" srcId="{E092C8C8-13DE-405E-9D98-D18AC4079D7E}" destId="{6C18A6B5-2245-4838-A172-A8E26FFA9E6D}" srcOrd="0" destOrd="0" presId="urn:microsoft.com/office/officeart/2011/layout/HexagonRadial"/>
    <dgm:cxn modelId="{6FE57BC2-F30A-42EA-AF8D-8E580B26D137}" type="presOf" srcId="{4BA9E2DF-8A10-4C2E-A030-6E6FED4609EF}" destId="{92E5A423-1575-4794-B51F-8032F3C9605F}" srcOrd="0" destOrd="0" presId="urn:microsoft.com/office/officeart/2011/layout/HexagonRadial"/>
    <dgm:cxn modelId="{1073EDCA-1B69-4646-8F06-62639BC1649D}" type="presOf" srcId="{265C3546-8BE2-4C8F-B87E-E1F26D7012A3}" destId="{58A2F373-9596-4A3D-8C14-D9885693D2A6}" srcOrd="0" destOrd="0" presId="urn:microsoft.com/office/officeart/2011/layout/HexagonRadial"/>
    <dgm:cxn modelId="{BD2D6404-2BE1-4994-9D58-C5E2EA9D453B}" type="presParOf" srcId="{58A2F373-9596-4A3D-8C14-D9885693D2A6}" destId="{6C18A6B5-2245-4838-A172-A8E26FFA9E6D}" srcOrd="0" destOrd="0" presId="urn:microsoft.com/office/officeart/2011/layout/HexagonRadial"/>
    <dgm:cxn modelId="{9B4BFAF5-CAC7-490F-916F-8E8894BBF6A4}" type="presParOf" srcId="{58A2F373-9596-4A3D-8C14-D9885693D2A6}" destId="{3A8C49AA-D3B2-4524-8551-F4EB9EA06CC8}" srcOrd="1" destOrd="0" presId="urn:microsoft.com/office/officeart/2011/layout/HexagonRadial"/>
    <dgm:cxn modelId="{8C6D57A7-CA58-4633-8F4C-F19D6D4EDF11}" type="presParOf" srcId="{3A8C49AA-D3B2-4524-8551-F4EB9EA06CC8}" destId="{3973CB1C-0DBE-4627-8AAA-67A8496BE0D5}" srcOrd="0" destOrd="0" presId="urn:microsoft.com/office/officeart/2011/layout/HexagonRadial"/>
    <dgm:cxn modelId="{9221A752-A7A4-4907-8C7D-7330DCD7A17C}" type="presParOf" srcId="{58A2F373-9596-4A3D-8C14-D9885693D2A6}" destId="{3346057E-DFF1-4E4E-96D0-F44FC42CD4B1}" srcOrd="2" destOrd="0" presId="urn:microsoft.com/office/officeart/2011/layout/HexagonRadial"/>
    <dgm:cxn modelId="{27690A4A-7F75-44A5-9F74-CF044BB33167}" type="presParOf" srcId="{58A2F373-9596-4A3D-8C14-D9885693D2A6}" destId="{AF95E6ED-9F95-475E-B765-239B18AD6DE9}" srcOrd="3" destOrd="0" presId="urn:microsoft.com/office/officeart/2011/layout/HexagonRadial"/>
    <dgm:cxn modelId="{7BB66A6D-219D-4B52-8837-59259B040152}" type="presParOf" srcId="{AF95E6ED-9F95-475E-B765-239B18AD6DE9}" destId="{BB08308B-ACE5-406B-8C79-3DEFC0052D57}" srcOrd="0" destOrd="0" presId="urn:microsoft.com/office/officeart/2011/layout/HexagonRadial"/>
    <dgm:cxn modelId="{14B1607C-D45D-4480-BD80-D8BD4C46F70B}" type="presParOf" srcId="{58A2F373-9596-4A3D-8C14-D9885693D2A6}" destId="{92E5A423-1575-4794-B51F-8032F3C9605F}" srcOrd="4" destOrd="0" presId="urn:microsoft.com/office/officeart/2011/layout/HexagonRadial"/>
    <dgm:cxn modelId="{28566466-8DBB-441C-B6F6-B93309BEBAEF}" type="presParOf" srcId="{58A2F373-9596-4A3D-8C14-D9885693D2A6}" destId="{18C543F4-029E-4F29-8F33-C47FFC5C1677}" srcOrd="5" destOrd="0" presId="urn:microsoft.com/office/officeart/2011/layout/HexagonRadial"/>
    <dgm:cxn modelId="{04FEDA42-F950-4BF4-A5D9-2964E4217585}" type="presParOf" srcId="{18C543F4-029E-4F29-8F33-C47FFC5C1677}" destId="{2C1853D6-7C02-4BB9-AEF3-BA21E84B2A8E}" srcOrd="0" destOrd="0" presId="urn:microsoft.com/office/officeart/2011/layout/HexagonRadial"/>
    <dgm:cxn modelId="{6C813FD5-FA75-4525-B3B6-9A165A61667E}" type="presParOf" srcId="{58A2F373-9596-4A3D-8C14-D9885693D2A6}" destId="{81E22CF8-79B4-4013-A17A-D39B59968C89}" srcOrd="6" destOrd="0" presId="urn:microsoft.com/office/officeart/2011/layout/HexagonRadial"/>
    <dgm:cxn modelId="{84413F7E-E348-4301-BE07-B1F8C0AAED8B}" type="presParOf" srcId="{58A2F373-9596-4A3D-8C14-D9885693D2A6}" destId="{846E0798-B265-4952-82FD-5348C60A453C}" srcOrd="7" destOrd="0" presId="urn:microsoft.com/office/officeart/2011/layout/HexagonRadial"/>
    <dgm:cxn modelId="{57A5908D-2239-43D3-A70A-5E18860677D2}" type="presParOf" srcId="{846E0798-B265-4952-82FD-5348C60A453C}" destId="{E2885D0B-1FB2-4209-B72D-35BAB3D56030}" srcOrd="0" destOrd="0" presId="urn:microsoft.com/office/officeart/2011/layout/HexagonRadial"/>
    <dgm:cxn modelId="{DCFD916D-E5FC-485F-9620-9CC480DB0418}" type="presParOf" srcId="{58A2F373-9596-4A3D-8C14-D9885693D2A6}" destId="{A7F0DB3D-30E8-44FB-B1C3-EFD7A93F4F72}" srcOrd="8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65C3546-8BE2-4C8F-B87E-E1F26D7012A3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092C8C8-13DE-405E-9D98-D18AC4079D7E}">
      <dgm:prSet phldrT="[Text]" custT="1"/>
      <dgm:spPr>
        <a:solidFill>
          <a:srgbClr val="7030A0"/>
        </a:solidFill>
      </dgm:spPr>
      <dgm:t>
        <a:bodyPr/>
        <a:lstStyle/>
        <a:p>
          <a:r>
            <a:rPr lang="en-IN" sz="1500" dirty="0"/>
            <a:t>Forex –FX–Pricing Functionalities  </a:t>
          </a:r>
        </a:p>
      </dgm:t>
    </dgm:pt>
    <dgm:pt modelId="{99A84100-29FC-4DB0-A88C-20CEF90D496D}" type="parTrans" cxnId="{4B0CB419-CE82-4073-8039-82E394260F2D}">
      <dgm:prSet/>
      <dgm:spPr/>
      <dgm:t>
        <a:bodyPr/>
        <a:lstStyle/>
        <a:p>
          <a:endParaRPr lang="en-IN"/>
        </a:p>
      </dgm:t>
    </dgm:pt>
    <dgm:pt modelId="{CDC625CE-AFE8-4D9F-A00F-0CA7D12F72DD}" type="sibTrans" cxnId="{4B0CB419-CE82-4073-8039-82E394260F2D}">
      <dgm:prSet/>
      <dgm:spPr/>
      <dgm:t>
        <a:bodyPr/>
        <a:lstStyle/>
        <a:p>
          <a:endParaRPr lang="en-IN"/>
        </a:p>
      </dgm:t>
    </dgm:pt>
    <dgm:pt modelId="{35DC3B89-3CA1-4D9D-AC4F-1E07A15D68AD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Currency Pairs &amp;Base Quote /Direct /Indirect Quotes </a:t>
          </a:r>
        </a:p>
      </dgm:t>
    </dgm:pt>
    <dgm:pt modelId="{9C5E6B04-DA80-4951-A723-547C95A560BF}" type="parTrans" cxnId="{5DCA6F43-3611-42DD-B728-472FB2BD1B14}">
      <dgm:prSet/>
      <dgm:spPr/>
      <dgm:t>
        <a:bodyPr/>
        <a:lstStyle/>
        <a:p>
          <a:endParaRPr lang="en-IN"/>
        </a:p>
      </dgm:t>
    </dgm:pt>
    <dgm:pt modelId="{0A58B449-921E-4C75-9248-30A656EC846A}" type="sibTrans" cxnId="{5DCA6F43-3611-42DD-B728-472FB2BD1B14}">
      <dgm:prSet/>
      <dgm:spPr/>
      <dgm:t>
        <a:bodyPr/>
        <a:lstStyle/>
        <a:p>
          <a:endParaRPr lang="en-IN"/>
        </a:p>
      </dgm:t>
    </dgm:pt>
    <dgm:pt modelId="{4BA9E2DF-8A10-4C2E-A030-6E6FED4609EF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FX</a:t>
          </a:r>
          <a:r>
            <a:rPr lang="en-IN" baseline="0" dirty="0"/>
            <a:t> vs Events </a:t>
          </a:r>
        </a:p>
        <a:p>
          <a:r>
            <a:rPr lang="en-IN" baseline="0" dirty="0"/>
            <a:t>Economic  Events vs Fiscal Policies&amp; Geo Political Affects  -Like Inflation </a:t>
          </a:r>
          <a:r>
            <a:rPr lang="en-IN" baseline="0" dirty="0" err="1"/>
            <a:t>etc,Exports</a:t>
          </a:r>
          <a:r>
            <a:rPr lang="en-IN" baseline="0" dirty="0"/>
            <a:t> and Imports </a:t>
          </a:r>
          <a:endParaRPr lang="en-IN" dirty="0"/>
        </a:p>
      </dgm:t>
    </dgm:pt>
    <dgm:pt modelId="{121998C1-CCB1-4324-89D0-A6213420D6AF}" type="parTrans" cxnId="{1C3BFE4F-6657-44AE-9C83-8F6A43682EBF}">
      <dgm:prSet/>
      <dgm:spPr/>
      <dgm:t>
        <a:bodyPr/>
        <a:lstStyle/>
        <a:p>
          <a:endParaRPr lang="en-IN"/>
        </a:p>
      </dgm:t>
    </dgm:pt>
    <dgm:pt modelId="{5B9FB78B-65FD-4BA2-A037-14F9AAE68718}" type="sibTrans" cxnId="{1C3BFE4F-6657-44AE-9C83-8F6A43682EBF}">
      <dgm:prSet/>
      <dgm:spPr/>
      <dgm:t>
        <a:bodyPr/>
        <a:lstStyle/>
        <a:p>
          <a:endParaRPr lang="en-IN"/>
        </a:p>
      </dgm:t>
    </dgm:pt>
    <dgm:pt modelId="{00989F6B-D552-4556-81CC-06AC8614C723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FX vs Risks –Market risk ,</a:t>
          </a:r>
          <a:r>
            <a:rPr lang="en-IN" dirty="0" err="1"/>
            <a:t>Exchnage</a:t>
          </a:r>
          <a:r>
            <a:rPr lang="en-IN" dirty="0"/>
            <a:t> Risk ,Country Risk etc  </a:t>
          </a:r>
        </a:p>
      </dgm:t>
    </dgm:pt>
    <dgm:pt modelId="{5B812B2F-9EA8-4D04-B607-0D928879DE5E}" type="parTrans" cxnId="{AABE0D54-0C61-4F0D-8FC0-399A0809AE87}">
      <dgm:prSet/>
      <dgm:spPr/>
      <dgm:t>
        <a:bodyPr/>
        <a:lstStyle/>
        <a:p>
          <a:endParaRPr lang="en-IN"/>
        </a:p>
      </dgm:t>
    </dgm:pt>
    <dgm:pt modelId="{53E6257E-0841-4444-A039-3BA9818528EF}" type="sibTrans" cxnId="{AABE0D54-0C61-4F0D-8FC0-399A0809AE87}">
      <dgm:prSet/>
      <dgm:spPr/>
      <dgm:t>
        <a:bodyPr/>
        <a:lstStyle/>
        <a:p>
          <a:endParaRPr lang="en-IN"/>
        </a:p>
      </dgm:t>
    </dgm:pt>
    <dgm:pt modelId="{D4F9FBD5-FA95-4519-ABE0-D7069F5C9452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Bid</a:t>
          </a:r>
          <a:r>
            <a:rPr lang="en-IN" baseline="0" dirty="0"/>
            <a:t> /Ask Spread </a:t>
          </a:r>
          <a:endParaRPr lang="en-IN" dirty="0"/>
        </a:p>
      </dgm:t>
    </dgm:pt>
    <dgm:pt modelId="{0BFC60DD-DB75-4D2E-9BE2-CA31C14E823D}" type="parTrans" cxnId="{F730505D-19F8-4A11-8C36-83C01844C549}">
      <dgm:prSet/>
      <dgm:spPr/>
      <dgm:t>
        <a:bodyPr/>
        <a:lstStyle/>
        <a:p>
          <a:endParaRPr lang="en-IN"/>
        </a:p>
      </dgm:t>
    </dgm:pt>
    <dgm:pt modelId="{4AFCB382-A2C0-4180-ADEE-3AAC4247D9F3}" type="sibTrans" cxnId="{F730505D-19F8-4A11-8C36-83C01844C549}">
      <dgm:prSet/>
      <dgm:spPr/>
      <dgm:t>
        <a:bodyPr/>
        <a:lstStyle/>
        <a:p>
          <a:endParaRPr lang="en-IN"/>
        </a:p>
      </dgm:t>
    </dgm:pt>
    <dgm:pt modelId="{F3ABFD4F-62FF-47A4-BB99-E5D4A998BB20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Currency Triangulation &amp; Cross Currency &amp; Arbitration </a:t>
          </a:r>
        </a:p>
      </dgm:t>
    </dgm:pt>
    <dgm:pt modelId="{7053A3A7-6099-4D94-AF07-0B193632BD15}" type="parTrans" cxnId="{278F9EF8-0482-4007-B182-E5641E27D7BF}">
      <dgm:prSet/>
      <dgm:spPr/>
      <dgm:t>
        <a:bodyPr/>
        <a:lstStyle/>
        <a:p>
          <a:endParaRPr lang="en-IN"/>
        </a:p>
      </dgm:t>
    </dgm:pt>
    <dgm:pt modelId="{3042A673-61F3-4D93-BFFC-FB0ACAD85815}" type="sibTrans" cxnId="{278F9EF8-0482-4007-B182-E5641E27D7BF}">
      <dgm:prSet/>
      <dgm:spPr/>
      <dgm:t>
        <a:bodyPr/>
        <a:lstStyle/>
        <a:p>
          <a:endParaRPr lang="en-IN"/>
        </a:p>
      </dgm:t>
    </dgm:pt>
    <dgm:pt modelId="{9855C76D-DBE8-4695-8FC9-E30CF3ADF1CA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FX-Markets</a:t>
          </a:r>
        </a:p>
        <a:p>
          <a:r>
            <a:rPr lang="en-IN" dirty="0"/>
            <a:t>FX-Options  </a:t>
          </a:r>
        </a:p>
        <a:p>
          <a:r>
            <a:rPr lang="en-IN" dirty="0"/>
            <a:t>FX-Spot ,Forwards</a:t>
          </a:r>
        </a:p>
        <a:p>
          <a:r>
            <a:rPr lang="en-IN" dirty="0"/>
            <a:t>FX-Futures  </a:t>
          </a:r>
        </a:p>
      </dgm:t>
    </dgm:pt>
    <dgm:pt modelId="{D0BB8F34-EE8F-4CAA-9A0D-8112CEC54545}" type="parTrans" cxnId="{643A1B76-549D-4B43-89F5-13D4F6B59AB0}">
      <dgm:prSet/>
      <dgm:spPr/>
      <dgm:t>
        <a:bodyPr/>
        <a:lstStyle/>
        <a:p>
          <a:endParaRPr lang="en-IN"/>
        </a:p>
      </dgm:t>
    </dgm:pt>
    <dgm:pt modelId="{6A752FE9-1AF0-45A4-A068-B2F397D5B975}" type="sibTrans" cxnId="{643A1B76-549D-4B43-89F5-13D4F6B59AB0}">
      <dgm:prSet/>
      <dgm:spPr/>
      <dgm:t>
        <a:bodyPr/>
        <a:lstStyle/>
        <a:p>
          <a:endParaRPr lang="en-IN"/>
        </a:p>
      </dgm:t>
    </dgm:pt>
    <dgm:pt modelId="{58A2F373-9596-4A3D-8C14-D9885693D2A6}" type="pres">
      <dgm:prSet presAssocID="{265C3546-8BE2-4C8F-B87E-E1F26D7012A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C18A6B5-2245-4838-A172-A8E26FFA9E6D}" type="pres">
      <dgm:prSet presAssocID="{E092C8C8-13DE-405E-9D98-D18AC4079D7E}" presName="Parent" presStyleLbl="node0" presStyleIdx="0" presStyleCnt="1">
        <dgm:presLayoutVars>
          <dgm:chMax val="6"/>
          <dgm:chPref val="6"/>
        </dgm:presLayoutVars>
      </dgm:prSet>
      <dgm:spPr/>
    </dgm:pt>
    <dgm:pt modelId="{3A8C49AA-D3B2-4524-8551-F4EB9EA06CC8}" type="pres">
      <dgm:prSet presAssocID="{35DC3B89-3CA1-4D9D-AC4F-1E07A15D68AD}" presName="Accent1" presStyleCnt="0"/>
      <dgm:spPr/>
    </dgm:pt>
    <dgm:pt modelId="{3973CB1C-0DBE-4627-8AAA-67A8496BE0D5}" type="pres">
      <dgm:prSet presAssocID="{35DC3B89-3CA1-4D9D-AC4F-1E07A15D68AD}" presName="Accent" presStyleLbl="bgShp" presStyleIdx="0" presStyleCnt="6"/>
      <dgm:spPr/>
    </dgm:pt>
    <dgm:pt modelId="{3346057E-DFF1-4E4E-96D0-F44FC42CD4B1}" type="pres">
      <dgm:prSet presAssocID="{35DC3B89-3CA1-4D9D-AC4F-1E07A15D68AD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F95E6ED-9F95-475E-B765-239B18AD6DE9}" type="pres">
      <dgm:prSet presAssocID="{4BA9E2DF-8A10-4C2E-A030-6E6FED4609EF}" presName="Accent2" presStyleCnt="0"/>
      <dgm:spPr/>
    </dgm:pt>
    <dgm:pt modelId="{BB08308B-ACE5-406B-8C79-3DEFC0052D57}" type="pres">
      <dgm:prSet presAssocID="{4BA9E2DF-8A10-4C2E-A030-6E6FED4609EF}" presName="Accent" presStyleLbl="bgShp" presStyleIdx="1" presStyleCnt="6"/>
      <dgm:spPr/>
    </dgm:pt>
    <dgm:pt modelId="{92E5A423-1575-4794-B51F-8032F3C9605F}" type="pres">
      <dgm:prSet presAssocID="{4BA9E2DF-8A10-4C2E-A030-6E6FED4609EF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18C543F4-029E-4F29-8F33-C47FFC5C1677}" type="pres">
      <dgm:prSet presAssocID="{00989F6B-D552-4556-81CC-06AC8614C723}" presName="Accent3" presStyleCnt="0"/>
      <dgm:spPr/>
    </dgm:pt>
    <dgm:pt modelId="{2C1853D6-7C02-4BB9-AEF3-BA21E84B2A8E}" type="pres">
      <dgm:prSet presAssocID="{00989F6B-D552-4556-81CC-06AC8614C723}" presName="Accent" presStyleLbl="bgShp" presStyleIdx="2" presStyleCnt="6"/>
      <dgm:spPr/>
    </dgm:pt>
    <dgm:pt modelId="{81E22CF8-79B4-4013-A17A-D39B59968C89}" type="pres">
      <dgm:prSet presAssocID="{00989F6B-D552-4556-81CC-06AC8614C723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46E0798-B265-4952-82FD-5348C60A453C}" type="pres">
      <dgm:prSet presAssocID="{D4F9FBD5-FA95-4519-ABE0-D7069F5C9452}" presName="Accent4" presStyleCnt="0"/>
      <dgm:spPr/>
    </dgm:pt>
    <dgm:pt modelId="{E2885D0B-1FB2-4209-B72D-35BAB3D56030}" type="pres">
      <dgm:prSet presAssocID="{D4F9FBD5-FA95-4519-ABE0-D7069F5C9452}" presName="Accent" presStyleLbl="bgShp" presStyleIdx="3" presStyleCnt="6"/>
      <dgm:spPr/>
    </dgm:pt>
    <dgm:pt modelId="{A7F0DB3D-30E8-44FB-B1C3-EFD7A93F4F72}" type="pres">
      <dgm:prSet presAssocID="{D4F9FBD5-FA95-4519-ABE0-D7069F5C9452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732C4071-77C2-4CD4-A6E3-C738D46157FD}" type="pres">
      <dgm:prSet presAssocID="{F3ABFD4F-62FF-47A4-BB99-E5D4A998BB20}" presName="Accent5" presStyleCnt="0"/>
      <dgm:spPr/>
    </dgm:pt>
    <dgm:pt modelId="{BAD0708A-A7C6-4693-A252-05D43DAE4B6D}" type="pres">
      <dgm:prSet presAssocID="{F3ABFD4F-62FF-47A4-BB99-E5D4A998BB20}" presName="Accent" presStyleLbl="bgShp" presStyleIdx="4" presStyleCnt="6"/>
      <dgm:spPr/>
    </dgm:pt>
    <dgm:pt modelId="{09C69D6D-EB9F-4648-B991-4B04A73F862A}" type="pres">
      <dgm:prSet presAssocID="{F3ABFD4F-62FF-47A4-BB99-E5D4A998BB20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E2994C96-324F-48FF-ACA7-E563DF4BA854}" type="pres">
      <dgm:prSet presAssocID="{9855C76D-DBE8-4695-8FC9-E30CF3ADF1CA}" presName="Accent6" presStyleCnt="0"/>
      <dgm:spPr/>
    </dgm:pt>
    <dgm:pt modelId="{785C5619-A084-4787-9DDF-AECC661FDAEE}" type="pres">
      <dgm:prSet presAssocID="{9855C76D-DBE8-4695-8FC9-E30CF3ADF1CA}" presName="Accent" presStyleLbl="bgShp" presStyleIdx="5" presStyleCnt="6"/>
      <dgm:spPr/>
    </dgm:pt>
    <dgm:pt modelId="{EF16CDF1-0FEB-4FAE-9DCA-E79724542A83}" type="pres">
      <dgm:prSet presAssocID="{9855C76D-DBE8-4695-8FC9-E30CF3ADF1CA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B0CB419-CE82-4073-8039-82E394260F2D}" srcId="{265C3546-8BE2-4C8F-B87E-E1F26D7012A3}" destId="{E092C8C8-13DE-405E-9D98-D18AC4079D7E}" srcOrd="0" destOrd="0" parTransId="{99A84100-29FC-4DB0-A88C-20CEF90D496D}" sibTransId="{CDC625CE-AFE8-4D9F-A00F-0CA7D12F72DD}"/>
    <dgm:cxn modelId="{3C9DFA1F-1699-476D-B75E-A7F34240C903}" type="presOf" srcId="{D4F9FBD5-FA95-4519-ABE0-D7069F5C9452}" destId="{A7F0DB3D-30E8-44FB-B1C3-EFD7A93F4F72}" srcOrd="0" destOrd="0" presId="urn:microsoft.com/office/officeart/2011/layout/HexagonRadial"/>
    <dgm:cxn modelId="{7734643C-70D7-4754-B6D2-FB93776CF4D2}" type="presOf" srcId="{35DC3B89-3CA1-4D9D-AC4F-1E07A15D68AD}" destId="{3346057E-DFF1-4E4E-96D0-F44FC42CD4B1}" srcOrd="0" destOrd="0" presId="urn:microsoft.com/office/officeart/2011/layout/HexagonRadial"/>
    <dgm:cxn modelId="{F730505D-19F8-4A11-8C36-83C01844C549}" srcId="{E092C8C8-13DE-405E-9D98-D18AC4079D7E}" destId="{D4F9FBD5-FA95-4519-ABE0-D7069F5C9452}" srcOrd="3" destOrd="0" parTransId="{0BFC60DD-DB75-4D2E-9BE2-CA31C14E823D}" sibTransId="{4AFCB382-A2C0-4180-ADEE-3AAC4247D9F3}"/>
    <dgm:cxn modelId="{5DCA6F43-3611-42DD-B728-472FB2BD1B14}" srcId="{E092C8C8-13DE-405E-9D98-D18AC4079D7E}" destId="{35DC3B89-3CA1-4D9D-AC4F-1E07A15D68AD}" srcOrd="0" destOrd="0" parTransId="{9C5E6B04-DA80-4951-A723-547C95A560BF}" sibTransId="{0A58B449-921E-4C75-9248-30A656EC846A}"/>
    <dgm:cxn modelId="{1C3BFE4F-6657-44AE-9C83-8F6A43682EBF}" srcId="{E092C8C8-13DE-405E-9D98-D18AC4079D7E}" destId="{4BA9E2DF-8A10-4C2E-A030-6E6FED4609EF}" srcOrd="1" destOrd="0" parTransId="{121998C1-CCB1-4324-89D0-A6213420D6AF}" sibTransId="{5B9FB78B-65FD-4BA2-A037-14F9AAE68718}"/>
    <dgm:cxn modelId="{AFC79E70-01EA-4058-9E34-4665074447C0}" type="presOf" srcId="{00989F6B-D552-4556-81CC-06AC8614C723}" destId="{81E22CF8-79B4-4013-A17A-D39B59968C89}" srcOrd="0" destOrd="0" presId="urn:microsoft.com/office/officeart/2011/layout/HexagonRadial"/>
    <dgm:cxn modelId="{AABE0D54-0C61-4F0D-8FC0-399A0809AE87}" srcId="{E092C8C8-13DE-405E-9D98-D18AC4079D7E}" destId="{00989F6B-D552-4556-81CC-06AC8614C723}" srcOrd="2" destOrd="0" parTransId="{5B812B2F-9EA8-4D04-B607-0D928879DE5E}" sibTransId="{53E6257E-0841-4444-A039-3BA9818528EF}"/>
    <dgm:cxn modelId="{643A1B76-549D-4B43-89F5-13D4F6B59AB0}" srcId="{E092C8C8-13DE-405E-9D98-D18AC4079D7E}" destId="{9855C76D-DBE8-4695-8FC9-E30CF3ADF1CA}" srcOrd="5" destOrd="0" parTransId="{D0BB8F34-EE8F-4CAA-9A0D-8112CEC54545}" sibTransId="{6A752FE9-1AF0-45A4-A068-B2F397D5B975}"/>
    <dgm:cxn modelId="{B4C19BA4-F5DC-4FB4-8B73-4F733BFE55B8}" type="presOf" srcId="{F3ABFD4F-62FF-47A4-BB99-E5D4A998BB20}" destId="{09C69D6D-EB9F-4648-B991-4B04A73F862A}" srcOrd="0" destOrd="0" presId="urn:microsoft.com/office/officeart/2011/layout/HexagonRadial"/>
    <dgm:cxn modelId="{CA162FAB-F1AD-4AE6-8166-9E70A07CE1D1}" type="presOf" srcId="{9855C76D-DBE8-4695-8FC9-E30CF3ADF1CA}" destId="{EF16CDF1-0FEB-4FAE-9DCA-E79724542A83}" srcOrd="0" destOrd="0" presId="urn:microsoft.com/office/officeart/2011/layout/HexagonRadial"/>
    <dgm:cxn modelId="{F8A067BE-CE4A-4A7A-B4D3-8588DECD344D}" type="presOf" srcId="{E092C8C8-13DE-405E-9D98-D18AC4079D7E}" destId="{6C18A6B5-2245-4838-A172-A8E26FFA9E6D}" srcOrd="0" destOrd="0" presId="urn:microsoft.com/office/officeart/2011/layout/HexagonRadial"/>
    <dgm:cxn modelId="{6FE57BC2-F30A-42EA-AF8D-8E580B26D137}" type="presOf" srcId="{4BA9E2DF-8A10-4C2E-A030-6E6FED4609EF}" destId="{92E5A423-1575-4794-B51F-8032F3C9605F}" srcOrd="0" destOrd="0" presId="urn:microsoft.com/office/officeart/2011/layout/HexagonRadial"/>
    <dgm:cxn modelId="{1073EDCA-1B69-4646-8F06-62639BC1649D}" type="presOf" srcId="{265C3546-8BE2-4C8F-B87E-E1F26D7012A3}" destId="{58A2F373-9596-4A3D-8C14-D9885693D2A6}" srcOrd="0" destOrd="0" presId="urn:microsoft.com/office/officeart/2011/layout/HexagonRadial"/>
    <dgm:cxn modelId="{278F9EF8-0482-4007-B182-E5641E27D7BF}" srcId="{E092C8C8-13DE-405E-9D98-D18AC4079D7E}" destId="{F3ABFD4F-62FF-47A4-BB99-E5D4A998BB20}" srcOrd="4" destOrd="0" parTransId="{7053A3A7-6099-4D94-AF07-0B193632BD15}" sibTransId="{3042A673-61F3-4D93-BFFC-FB0ACAD85815}"/>
    <dgm:cxn modelId="{BD2D6404-2BE1-4994-9D58-C5E2EA9D453B}" type="presParOf" srcId="{58A2F373-9596-4A3D-8C14-D9885693D2A6}" destId="{6C18A6B5-2245-4838-A172-A8E26FFA9E6D}" srcOrd="0" destOrd="0" presId="urn:microsoft.com/office/officeart/2011/layout/HexagonRadial"/>
    <dgm:cxn modelId="{9B4BFAF5-CAC7-490F-916F-8E8894BBF6A4}" type="presParOf" srcId="{58A2F373-9596-4A3D-8C14-D9885693D2A6}" destId="{3A8C49AA-D3B2-4524-8551-F4EB9EA06CC8}" srcOrd="1" destOrd="0" presId="urn:microsoft.com/office/officeart/2011/layout/HexagonRadial"/>
    <dgm:cxn modelId="{8C6D57A7-CA58-4633-8F4C-F19D6D4EDF11}" type="presParOf" srcId="{3A8C49AA-D3B2-4524-8551-F4EB9EA06CC8}" destId="{3973CB1C-0DBE-4627-8AAA-67A8496BE0D5}" srcOrd="0" destOrd="0" presId="urn:microsoft.com/office/officeart/2011/layout/HexagonRadial"/>
    <dgm:cxn modelId="{9221A752-A7A4-4907-8C7D-7330DCD7A17C}" type="presParOf" srcId="{58A2F373-9596-4A3D-8C14-D9885693D2A6}" destId="{3346057E-DFF1-4E4E-96D0-F44FC42CD4B1}" srcOrd="2" destOrd="0" presId="urn:microsoft.com/office/officeart/2011/layout/HexagonRadial"/>
    <dgm:cxn modelId="{27690A4A-7F75-44A5-9F74-CF044BB33167}" type="presParOf" srcId="{58A2F373-9596-4A3D-8C14-D9885693D2A6}" destId="{AF95E6ED-9F95-475E-B765-239B18AD6DE9}" srcOrd="3" destOrd="0" presId="urn:microsoft.com/office/officeart/2011/layout/HexagonRadial"/>
    <dgm:cxn modelId="{7BB66A6D-219D-4B52-8837-59259B040152}" type="presParOf" srcId="{AF95E6ED-9F95-475E-B765-239B18AD6DE9}" destId="{BB08308B-ACE5-406B-8C79-3DEFC0052D57}" srcOrd="0" destOrd="0" presId="urn:microsoft.com/office/officeart/2011/layout/HexagonRadial"/>
    <dgm:cxn modelId="{14B1607C-D45D-4480-BD80-D8BD4C46F70B}" type="presParOf" srcId="{58A2F373-9596-4A3D-8C14-D9885693D2A6}" destId="{92E5A423-1575-4794-B51F-8032F3C9605F}" srcOrd="4" destOrd="0" presId="urn:microsoft.com/office/officeart/2011/layout/HexagonRadial"/>
    <dgm:cxn modelId="{28566466-8DBB-441C-B6F6-B93309BEBAEF}" type="presParOf" srcId="{58A2F373-9596-4A3D-8C14-D9885693D2A6}" destId="{18C543F4-029E-4F29-8F33-C47FFC5C1677}" srcOrd="5" destOrd="0" presId="urn:microsoft.com/office/officeart/2011/layout/HexagonRadial"/>
    <dgm:cxn modelId="{04FEDA42-F950-4BF4-A5D9-2964E4217585}" type="presParOf" srcId="{18C543F4-029E-4F29-8F33-C47FFC5C1677}" destId="{2C1853D6-7C02-4BB9-AEF3-BA21E84B2A8E}" srcOrd="0" destOrd="0" presId="urn:microsoft.com/office/officeart/2011/layout/HexagonRadial"/>
    <dgm:cxn modelId="{6C813FD5-FA75-4525-B3B6-9A165A61667E}" type="presParOf" srcId="{58A2F373-9596-4A3D-8C14-D9885693D2A6}" destId="{81E22CF8-79B4-4013-A17A-D39B59968C89}" srcOrd="6" destOrd="0" presId="urn:microsoft.com/office/officeart/2011/layout/HexagonRadial"/>
    <dgm:cxn modelId="{84413F7E-E348-4301-BE07-B1F8C0AAED8B}" type="presParOf" srcId="{58A2F373-9596-4A3D-8C14-D9885693D2A6}" destId="{846E0798-B265-4952-82FD-5348C60A453C}" srcOrd="7" destOrd="0" presId="urn:microsoft.com/office/officeart/2011/layout/HexagonRadial"/>
    <dgm:cxn modelId="{57A5908D-2239-43D3-A70A-5E18860677D2}" type="presParOf" srcId="{846E0798-B265-4952-82FD-5348C60A453C}" destId="{E2885D0B-1FB2-4209-B72D-35BAB3D56030}" srcOrd="0" destOrd="0" presId="urn:microsoft.com/office/officeart/2011/layout/HexagonRadial"/>
    <dgm:cxn modelId="{DCFD916D-E5FC-485F-9620-9CC480DB0418}" type="presParOf" srcId="{58A2F373-9596-4A3D-8C14-D9885693D2A6}" destId="{A7F0DB3D-30E8-44FB-B1C3-EFD7A93F4F72}" srcOrd="8" destOrd="0" presId="urn:microsoft.com/office/officeart/2011/layout/HexagonRadial"/>
    <dgm:cxn modelId="{3C7C4FF0-A474-4D76-A2CC-CA2595AE3BEF}" type="presParOf" srcId="{58A2F373-9596-4A3D-8C14-D9885693D2A6}" destId="{732C4071-77C2-4CD4-A6E3-C738D46157FD}" srcOrd="9" destOrd="0" presId="urn:microsoft.com/office/officeart/2011/layout/HexagonRadial"/>
    <dgm:cxn modelId="{2CE93710-EAB3-4FAE-942E-2C9731941B70}" type="presParOf" srcId="{732C4071-77C2-4CD4-A6E3-C738D46157FD}" destId="{BAD0708A-A7C6-4693-A252-05D43DAE4B6D}" srcOrd="0" destOrd="0" presId="urn:microsoft.com/office/officeart/2011/layout/HexagonRadial"/>
    <dgm:cxn modelId="{78769D12-5BC2-426E-B82A-625D1AA7C20B}" type="presParOf" srcId="{58A2F373-9596-4A3D-8C14-D9885693D2A6}" destId="{09C69D6D-EB9F-4648-B991-4B04A73F862A}" srcOrd="10" destOrd="0" presId="urn:microsoft.com/office/officeart/2011/layout/HexagonRadial"/>
    <dgm:cxn modelId="{99C368B8-88E3-42AE-9A8A-E241FD78C8C2}" type="presParOf" srcId="{58A2F373-9596-4A3D-8C14-D9885693D2A6}" destId="{E2994C96-324F-48FF-ACA7-E563DF4BA854}" srcOrd="11" destOrd="0" presId="urn:microsoft.com/office/officeart/2011/layout/HexagonRadial"/>
    <dgm:cxn modelId="{7740004F-6D0E-417C-805C-7B00F07E411B}" type="presParOf" srcId="{E2994C96-324F-48FF-ACA7-E563DF4BA854}" destId="{785C5619-A084-4787-9DDF-AECC661FDAEE}" srcOrd="0" destOrd="0" presId="urn:microsoft.com/office/officeart/2011/layout/HexagonRadial"/>
    <dgm:cxn modelId="{A2DA16BB-79E3-464D-AA62-1718807AD890}" type="presParOf" srcId="{58A2F373-9596-4A3D-8C14-D9885693D2A6}" destId="{EF16CDF1-0FEB-4FAE-9DCA-E79724542A83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65C3546-8BE2-4C8F-B87E-E1F26D7012A3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092C8C8-13DE-405E-9D98-D18AC4079D7E}">
      <dgm:prSet phldrT="[Text]"/>
      <dgm:spPr>
        <a:solidFill>
          <a:srgbClr val="7030A0"/>
        </a:solidFill>
      </dgm:spPr>
      <dgm:t>
        <a:bodyPr/>
        <a:lstStyle/>
        <a:p>
          <a:r>
            <a:rPr lang="en-IN" dirty="0"/>
            <a:t>Forex –FX Trading  </a:t>
          </a:r>
        </a:p>
      </dgm:t>
    </dgm:pt>
    <dgm:pt modelId="{99A84100-29FC-4DB0-A88C-20CEF90D496D}" type="parTrans" cxnId="{4B0CB419-CE82-4073-8039-82E394260F2D}">
      <dgm:prSet/>
      <dgm:spPr/>
      <dgm:t>
        <a:bodyPr/>
        <a:lstStyle/>
        <a:p>
          <a:endParaRPr lang="en-IN"/>
        </a:p>
      </dgm:t>
    </dgm:pt>
    <dgm:pt modelId="{CDC625CE-AFE8-4D9F-A00F-0CA7D12F72DD}" type="sibTrans" cxnId="{4B0CB419-CE82-4073-8039-82E394260F2D}">
      <dgm:prSet/>
      <dgm:spPr/>
      <dgm:t>
        <a:bodyPr/>
        <a:lstStyle/>
        <a:p>
          <a:endParaRPr lang="en-IN"/>
        </a:p>
      </dgm:t>
    </dgm:pt>
    <dgm:pt modelId="{35DC3B89-3CA1-4D9D-AC4F-1E07A15D68AD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Technical</a:t>
          </a:r>
          <a:r>
            <a:rPr lang="en-IN" baseline="0" dirty="0"/>
            <a:t> Analysis –Complete </a:t>
          </a:r>
          <a:endParaRPr lang="en-IN" dirty="0"/>
        </a:p>
      </dgm:t>
    </dgm:pt>
    <dgm:pt modelId="{9C5E6B04-DA80-4951-A723-547C95A560BF}" type="parTrans" cxnId="{5DCA6F43-3611-42DD-B728-472FB2BD1B14}">
      <dgm:prSet/>
      <dgm:spPr/>
      <dgm:t>
        <a:bodyPr/>
        <a:lstStyle/>
        <a:p>
          <a:endParaRPr lang="en-IN"/>
        </a:p>
      </dgm:t>
    </dgm:pt>
    <dgm:pt modelId="{0A58B449-921E-4C75-9248-30A656EC846A}" type="sibTrans" cxnId="{5DCA6F43-3611-42DD-B728-472FB2BD1B14}">
      <dgm:prSet/>
      <dgm:spPr/>
      <dgm:t>
        <a:bodyPr/>
        <a:lstStyle/>
        <a:p>
          <a:endParaRPr lang="en-IN"/>
        </a:p>
      </dgm:t>
    </dgm:pt>
    <dgm:pt modelId="{4BA9E2DF-8A10-4C2E-A030-6E6FED4609EF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Dow Theory &amp;  Sentimental Analysis</a:t>
          </a:r>
        </a:p>
      </dgm:t>
    </dgm:pt>
    <dgm:pt modelId="{121998C1-CCB1-4324-89D0-A6213420D6AF}" type="parTrans" cxnId="{1C3BFE4F-6657-44AE-9C83-8F6A43682EBF}">
      <dgm:prSet/>
      <dgm:spPr/>
      <dgm:t>
        <a:bodyPr/>
        <a:lstStyle/>
        <a:p>
          <a:endParaRPr lang="en-IN"/>
        </a:p>
      </dgm:t>
    </dgm:pt>
    <dgm:pt modelId="{5B9FB78B-65FD-4BA2-A037-14F9AAE68718}" type="sibTrans" cxnId="{1C3BFE4F-6657-44AE-9C83-8F6A43682EBF}">
      <dgm:prSet/>
      <dgm:spPr/>
      <dgm:t>
        <a:bodyPr/>
        <a:lstStyle/>
        <a:p>
          <a:endParaRPr lang="en-IN"/>
        </a:p>
      </dgm:t>
    </dgm:pt>
    <dgm:pt modelId="{00989F6B-D552-4556-81CC-06AC8614C723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Price</a:t>
          </a:r>
          <a:r>
            <a:rPr lang="en-IN" baseline="0" dirty="0"/>
            <a:t> Action Patterns </a:t>
          </a:r>
          <a:endParaRPr lang="en-IN" dirty="0"/>
        </a:p>
      </dgm:t>
    </dgm:pt>
    <dgm:pt modelId="{5B812B2F-9EA8-4D04-B607-0D928879DE5E}" type="parTrans" cxnId="{AABE0D54-0C61-4F0D-8FC0-399A0809AE87}">
      <dgm:prSet/>
      <dgm:spPr/>
      <dgm:t>
        <a:bodyPr/>
        <a:lstStyle/>
        <a:p>
          <a:endParaRPr lang="en-IN"/>
        </a:p>
      </dgm:t>
    </dgm:pt>
    <dgm:pt modelId="{53E6257E-0841-4444-A039-3BA9818528EF}" type="sibTrans" cxnId="{AABE0D54-0C61-4F0D-8FC0-399A0809AE87}">
      <dgm:prSet/>
      <dgm:spPr/>
      <dgm:t>
        <a:bodyPr/>
        <a:lstStyle/>
        <a:p>
          <a:endParaRPr lang="en-IN"/>
        </a:p>
      </dgm:t>
    </dgm:pt>
    <dgm:pt modelId="{D4F9FBD5-FA95-4519-ABE0-D7069F5C9452}">
      <dgm:prSet phldrT="[Text]" custT="1"/>
      <dgm:spPr>
        <a:solidFill>
          <a:srgbClr val="FF3399"/>
        </a:solidFill>
      </dgm:spPr>
      <dgm:t>
        <a:bodyPr/>
        <a:lstStyle/>
        <a:p>
          <a:r>
            <a:rPr lang="en-IN" sz="1500" dirty="0"/>
            <a:t>Indicators</a:t>
          </a:r>
          <a:r>
            <a:rPr lang="en-IN" sz="1500" baseline="0" dirty="0"/>
            <a:t> –Trend /Volume/Momentum /Volatility</a:t>
          </a:r>
          <a:endParaRPr lang="en-IN" sz="1500" dirty="0"/>
        </a:p>
      </dgm:t>
    </dgm:pt>
    <dgm:pt modelId="{0BFC60DD-DB75-4D2E-9BE2-CA31C14E823D}" type="parTrans" cxnId="{F730505D-19F8-4A11-8C36-83C01844C549}">
      <dgm:prSet/>
      <dgm:spPr/>
      <dgm:t>
        <a:bodyPr/>
        <a:lstStyle/>
        <a:p>
          <a:endParaRPr lang="en-IN"/>
        </a:p>
      </dgm:t>
    </dgm:pt>
    <dgm:pt modelId="{4AFCB382-A2C0-4180-ADEE-3AAC4247D9F3}" type="sibTrans" cxnId="{F730505D-19F8-4A11-8C36-83C01844C549}">
      <dgm:prSet/>
      <dgm:spPr/>
      <dgm:t>
        <a:bodyPr/>
        <a:lstStyle/>
        <a:p>
          <a:endParaRPr lang="en-IN"/>
        </a:p>
      </dgm:t>
    </dgm:pt>
    <dgm:pt modelId="{F3ABFD4F-62FF-47A4-BB99-E5D4A998BB20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FX Order management /Limit mgmt./ </a:t>
          </a:r>
        </a:p>
      </dgm:t>
    </dgm:pt>
    <dgm:pt modelId="{7053A3A7-6099-4D94-AF07-0B193632BD15}" type="parTrans" cxnId="{278F9EF8-0482-4007-B182-E5641E27D7BF}">
      <dgm:prSet/>
      <dgm:spPr/>
      <dgm:t>
        <a:bodyPr/>
        <a:lstStyle/>
        <a:p>
          <a:endParaRPr lang="en-IN"/>
        </a:p>
      </dgm:t>
    </dgm:pt>
    <dgm:pt modelId="{3042A673-61F3-4D93-BFFC-FB0ACAD85815}" type="sibTrans" cxnId="{278F9EF8-0482-4007-B182-E5641E27D7BF}">
      <dgm:prSet/>
      <dgm:spPr/>
      <dgm:t>
        <a:bodyPr/>
        <a:lstStyle/>
        <a:p>
          <a:endParaRPr lang="en-IN"/>
        </a:p>
      </dgm:t>
    </dgm:pt>
    <dgm:pt modelId="{9855C76D-DBE8-4695-8FC9-E30CF3ADF1CA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FX-Trade</a:t>
          </a:r>
          <a:r>
            <a:rPr lang="en-IN" baseline="0" dirty="0"/>
            <a:t> Systems &amp; Importance of Dollar Index –DXY and Crude  </a:t>
          </a:r>
          <a:endParaRPr lang="en-IN" dirty="0"/>
        </a:p>
      </dgm:t>
    </dgm:pt>
    <dgm:pt modelId="{D0BB8F34-EE8F-4CAA-9A0D-8112CEC54545}" type="parTrans" cxnId="{643A1B76-549D-4B43-89F5-13D4F6B59AB0}">
      <dgm:prSet/>
      <dgm:spPr/>
      <dgm:t>
        <a:bodyPr/>
        <a:lstStyle/>
        <a:p>
          <a:endParaRPr lang="en-IN"/>
        </a:p>
      </dgm:t>
    </dgm:pt>
    <dgm:pt modelId="{6A752FE9-1AF0-45A4-A068-B2F397D5B975}" type="sibTrans" cxnId="{643A1B76-549D-4B43-89F5-13D4F6B59AB0}">
      <dgm:prSet/>
      <dgm:spPr/>
      <dgm:t>
        <a:bodyPr/>
        <a:lstStyle/>
        <a:p>
          <a:endParaRPr lang="en-IN"/>
        </a:p>
      </dgm:t>
    </dgm:pt>
    <dgm:pt modelId="{58A2F373-9596-4A3D-8C14-D9885693D2A6}" type="pres">
      <dgm:prSet presAssocID="{265C3546-8BE2-4C8F-B87E-E1F26D7012A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C18A6B5-2245-4838-A172-A8E26FFA9E6D}" type="pres">
      <dgm:prSet presAssocID="{E092C8C8-13DE-405E-9D98-D18AC4079D7E}" presName="Parent" presStyleLbl="node0" presStyleIdx="0" presStyleCnt="1">
        <dgm:presLayoutVars>
          <dgm:chMax val="6"/>
          <dgm:chPref val="6"/>
        </dgm:presLayoutVars>
      </dgm:prSet>
      <dgm:spPr/>
    </dgm:pt>
    <dgm:pt modelId="{3A8C49AA-D3B2-4524-8551-F4EB9EA06CC8}" type="pres">
      <dgm:prSet presAssocID="{35DC3B89-3CA1-4D9D-AC4F-1E07A15D68AD}" presName="Accent1" presStyleCnt="0"/>
      <dgm:spPr/>
    </dgm:pt>
    <dgm:pt modelId="{3973CB1C-0DBE-4627-8AAA-67A8496BE0D5}" type="pres">
      <dgm:prSet presAssocID="{35DC3B89-3CA1-4D9D-AC4F-1E07A15D68AD}" presName="Accent" presStyleLbl="bgShp" presStyleIdx="0" presStyleCnt="6"/>
      <dgm:spPr/>
    </dgm:pt>
    <dgm:pt modelId="{3346057E-DFF1-4E4E-96D0-F44FC42CD4B1}" type="pres">
      <dgm:prSet presAssocID="{35DC3B89-3CA1-4D9D-AC4F-1E07A15D68AD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F95E6ED-9F95-475E-B765-239B18AD6DE9}" type="pres">
      <dgm:prSet presAssocID="{4BA9E2DF-8A10-4C2E-A030-6E6FED4609EF}" presName="Accent2" presStyleCnt="0"/>
      <dgm:spPr/>
    </dgm:pt>
    <dgm:pt modelId="{BB08308B-ACE5-406B-8C79-3DEFC0052D57}" type="pres">
      <dgm:prSet presAssocID="{4BA9E2DF-8A10-4C2E-A030-6E6FED4609EF}" presName="Accent" presStyleLbl="bgShp" presStyleIdx="1" presStyleCnt="6"/>
      <dgm:spPr/>
    </dgm:pt>
    <dgm:pt modelId="{92E5A423-1575-4794-B51F-8032F3C9605F}" type="pres">
      <dgm:prSet presAssocID="{4BA9E2DF-8A10-4C2E-A030-6E6FED4609EF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18C543F4-029E-4F29-8F33-C47FFC5C1677}" type="pres">
      <dgm:prSet presAssocID="{00989F6B-D552-4556-81CC-06AC8614C723}" presName="Accent3" presStyleCnt="0"/>
      <dgm:spPr/>
    </dgm:pt>
    <dgm:pt modelId="{2C1853D6-7C02-4BB9-AEF3-BA21E84B2A8E}" type="pres">
      <dgm:prSet presAssocID="{00989F6B-D552-4556-81CC-06AC8614C723}" presName="Accent" presStyleLbl="bgShp" presStyleIdx="2" presStyleCnt="6"/>
      <dgm:spPr/>
    </dgm:pt>
    <dgm:pt modelId="{81E22CF8-79B4-4013-A17A-D39B59968C89}" type="pres">
      <dgm:prSet presAssocID="{00989F6B-D552-4556-81CC-06AC8614C723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46E0798-B265-4952-82FD-5348C60A453C}" type="pres">
      <dgm:prSet presAssocID="{D4F9FBD5-FA95-4519-ABE0-D7069F5C9452}" presName="Accent4" presStyleCnt="0"/>
      <dgm:spPr/>
    </dgm:pt>
    <dgm:pt modelId="{E2885D0B-1FB2-4209-B72D-35BAB3D56030}" type="pres">
      <dgm:prSet presAssocID="{D4F9FBD5-FA95-4519-ABE0-D7069F5C9452}" presName="Accent" presStyleLbl="bgShp" presStyleIdx="3" presStyleCnt="6"/>
      <dgm:spPr/>
    </dgm:pt>
    <dgm:pt modelId="{A7F0DB3D-30E8-44FB-B1C3-EFD7A93F4F72}" type="pres">
      <dgm:prSet presAssocID="{D4F9FBD5-FA95-4519-ABE0-D7069F5C9452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732C4071-77C2-4CD4-A6E3-C738D46157FD}" type="pres">
      <dgm:prSet presAssocID="{F3ABFD4F-62FF-47A4-BB99-E5D4A998BB20}" presName="Accent5" presStyleCnt="0"/>
      <dgm:spPr/>
    </dgm:pt>
    <dgm:pt modelId="{BAD0708A-A7C6-4693-A252-05D43DAE4B6D}" type="pres">
      <dgm:prSet presAssocID="{F3ABFD4F-62FF-47A4-BB99-E5D4A998BB20}" presName="Accent" presStyleLbl="bgShp" presStyleIdx="4" presStyleCnt="6"/>
      <dgm:spPr/>
    </dgm:pt>
    <dgm:pt modelId="{09C69D6D-EB9F-4648-B991-4B04A73F862A}" type="pres">
      <dgm:prSet presAssocID="{F3ABFD4F-62FF-47A4-BB99-E5D4A998BB20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E2994C96-324F-48FF-ACA7-E563DF4BA854}" type="pres">
      <dgm:prSet presAssocID="{9855C76D-DBE8-4695-8FC9-E30CF3ADF1CA}" presName="Accent6" presStyleCnt="0"/>
      <dgm:spPr/>
    </dgm:pt>
    <dgm:pt modelId="{785C5619-A084-4787-9DDF-AECC661FDAEE}" type="pres">
      <dgm:prSet presAssocID="{9855C76D-DBE8-4695-8FC9-E30CF3ADF1CA}" presName="Accent" presStyleLbl="bgShp" presStyleIdx="5" presStyleCnt="6"/>
      <dgm:spPr/>
    </dgm:pt>
    <dgm:pt modelId="{EF16CDF1-0FEB-4FAE-9DCA-E79724542A83}" type="pres">
      <dgm:prSet presAssocID="{9855C76D-DBE8-4695-8FC9-E30CF3ADF1CA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B0CB419-CE82-4073-8039-82E394260F2D}" srcId="{265C3546-8BE2-4C8F-B87E-E1F26D7012A3}" destId="{E092C8C8-13DE-405E-9D98-D18AC4079D7E}" srcOrd="0" destOrd="0" parTransId="{99A84100-29FC-4DB0-A88C-20CEF90D496D}" sibTransId="{CDC625CE-AFE8-4D9F-A00F-0CA7D12F72DD}"/>
    <dgm:cxn modelId="{3C9DFA1F-1699-476D-B75E-A7F34240C903}" type="presOf" srcId="{D4F9FBD5-FA95-4519-ABE0-D7069F5C9452}" destId="{A7F0DB3D-30E8-44FB-B1C3-EFD7A93F4F72}" srcOrd="0" destOrd="0" presId="urn:microsoft.com/office/officeart/2011/layout/HexagonRadial"/>
    <dgm:cxn modelId="{7734643C-70D7-4754-B6D2-FB93776CF4D2}" type="presOf" srcId="{35DC3B89-3CA1-4D9D-AC4F-1E07A15D68AD}" destId="{3346057E-DFF1-4E4E-96D0-F44FC42CD4B1}" srcOrd="0" destOrd="0" presId="urn:microsoft.com/office/officeart/2011/layout/HexagonRadial"/>
    <dgm:cxn modelId="{F730505D-19F8-4A11-8C36-83C01844C549}" srcId="{E092C8C8-13DE-405E-9D98-D18AC4079D7E}" destId="{D4F9FBD5-FA95-4519-ABE0-D7069F5C9452}" srcOrd="3" destOrd="0" parTransId="{0BFC60DD-DB75-4D2E-9BE2-CA31C14E823D}" sibTransId="{4AFCB382-A2C0-4180-ADEE-3AAC4247D9F3}"/>
    <dgm:cxn modelId="{5DCA6F43-3611-42DD-B728-472FB2BD1B14}" srcId="{E092C8C8-13DE-405E-9D98-D18AC4079D7E}" destId="{35DC3B89-3CA1-4D9D-AC4F-1E07A15D68AD}" srcOrd="0" destOrd="0" parTransId="{9C5E6B04-DA80-4951-A723-547C95A560BF}" sibTransId="{0A58B449-921E-4C75-9248-30A656EC846A}"/>
    <dgm:cxn modelId="{1C3BFE4F-6657-44AE-9C83-8F6A43682EBF}" srcId="{E092C8C8-13DE-405E-9D98-D18AC4079D7E}" destId="{4BA9E2DF-8A10-4C2E-A030-6E6FED4609EF}" srcOrd="1" destOrd="0" parTransId="{121998C1-CCB1-4324-89D0-A6213420D6AF}" sibTransId="{5B9FB78B-65FD-4BA2-A037-14F9AAE68718}"/>
    <dgm:cxn modelId="{AFC79E70-01EA-4058-9E34-4665074447C0}" type="presOf" srcId="{00989F6B-D552-4556-81CC-06AC8614C723}" destId="{81E22CF8-79B4-4013-A17A-D39B59968C89}" srcOrd="0" destOrd="0" presId="urn:microsoft.com/office/officeart/2011/layout/HexagonRadial"/>
    <dgm:cxn modelId="{AABE0D54-0C61-4F0D-8FC0-399A0809AE87}" srcId="{E092C8C8-13DE-405E-9D98-D18AC4079D7E}" destId="{00989F6B-D552-4556-81CC-06AC8614C723}" srcOrd="2" destOrd="0" parTransId="{5B812B2F-9EA8-4D04-B607-0D928879DE5E}" sibTransId="{53E6257E-0841-4444-A039-3BA9818528EF}"/>
    <dgm:cxn modelId="{643A1B76-549D-4B43-89F5-13D4F6B59AB0}" srcId="{E092C8C8-13DE-405E-9D98-D18AC4079D7E}" destId="{9855C76D-DBE8-4695-8FC9-E30CF3ADF1CA}" srcOrd="5" destOrd="0" parTransId="{D0BB8F34-EE8F-4CAA-9A0D-8112CEC54545}" sibTransId="{6A752FE9-1AF0-45A4-A068-B2F397D5B975}"/>
    <dgm:cxn modelId="{B4C19BA4-F5DC-4FB4-8B73-4F733BFE55B8}" type="presOf" srcId="{F3ABFD4F-62FF-47A4-BB99-E5D4A998BB20}" destId="{09C69D6D-EB9F-4648-B991-4B04A73F862A}" srcOrd="0" destOrd="0" presId="urn:microsoft.com/office/officeart/2011/layout/HexagonRadial"/>
    <dgm:cxn modelId="{CA162FAB-F1AD-4AE6-8166-9E70A07CE1D1}" type="presOf" srcId="{9855C76D-DBE8-4695-8FC9-E30CF3ADF1CA}" destId="{EF16CDF1-0FEB-4FAE-9DCA-E79724542A83}" srcOrd="0" destOrd="0" presId="urn:microsoft.com/office/officeart/2011/layout/HexagonRadial"/>
    <dgm:cxn modelId="{F8A067BE-CE4A-4A7A-B4D3-8588DECD344D}" type="presOf" srcId="{E092C8C8-13DE-405E-9D98-D18AC4079D7E}" destId="{6C18A6B5-2245-4838-A172-A8E26FFA9E6D}" srcOrd="0" destOrd="0" presId="urn:microsoft.com/office/officeart/2011/layout/HexagonRadial"/>
    <dgm:cxn modelId="{6FE57BC2-F30A-42EA-AF8D-8E580B26D137}" type="presOf" srcId="{4BA9E2DF-8A10-4C2E-A030-6E6FED4609EF}" destId="{92E5A423-1575-4794-B51F-8032F3C9605F}" srcOrd="0" destOrd="0" presId="urn:microsoft.com/office/officeart/2011/layout/HexagonRadial"/>
    <dgm:cxn modelId="{1073EDCA-1B69-4646-8F06-62639BC1649D}" type="presOf" srcId="{265C3546-8BE2-4C8F-B87E-E1F26D7012A3}" destId="{58A2F373-9596-4A3D-8C14-D9885693D2A6}" srcOrd="0" destOrd="0" presId="urn:microsoft.com/office/officeart/2011/layout/HexagonRadial"/>
    <dgm:cxn modelId="{278F9EF8-0482-4007-B182-E5641E27D7BF}" srcId="{E092C8C8-13DE-405E-9D98-D18AC4079D7E}" destId="{F3ABFD4F-62FF-47A4-BB99-E5D4A998BB20}" srcOrd="4" destOrd="0" parTransId="{7053A3A7-6099-4D94-AF07-0B193632BD15}" sibTransId="{3042A673-61F3-4D93-BFFC-FB0ACAD85815}"/>
    <dgm:cxn modelId="{BD2D6404-2BE1-4994-9D58-C5E2EA9D453B}" type="presParOf" srcId="{58A2F373-9596-4A3D-8C14-D9885693D2A6}" destId="{6C18A6B5-2245-4838-A172-A8E26FFA9E6D}" srcOrd="0" destOrd="0" presId="urn:microsoft.com/office/officeart/2011/layout/HexagonRadial"/>
    <dgm:cxn modelId="{9B4BFAF5-CAC7-490F-916F-8E8894BBF6A4}" type="presParOf" srcId="{58A2F373-9596-4A3D-8C14-D9885693D2A6}" destId="{3A8C49AA-D3B2-4524-8551-F4EB9EA06CC8}" srcOrd="1" destOrd="0" presId="urn:microsoft.com/office/officeart/2011/layout/HexagonRadial"/>
    <dgm:cxn modelId="{8C6D57A7-CA58-4633-8F4C-F19D6D4EDF11}" type="presParOf" srcId="{3A8C49AA-D3B2-4524-8551-F4EB9EA06CC8}" destId="{3973CB1C-0DBE-4627-8AAA-67A8496BE0D5}" srcOrd="0" destOrd="0" presId="urn:microsoft.com/office/officeart/2011/layout/HexagonRadial"/>
    <dgm:cxn modelId="{9221A752-A7A4-4907-8C7D-7330DCD7A17C}" type="presParOf" srcId="{58A2F373-9596-4A3D-8C14-D9885693D2A6}" destId="{3346057E-DFF1-4E4E-96D0-F44FC42CD4B1}" srcOrd="2" destOrd="0" presId="urn:microsoft.com/office/officeart/2011/layout/HexagonRadial"/>
    <dgm:cxn modelId="{27690A4A-7F75-44A5-9F74-CF044BB33167}" type="presParOf" srcId="{58A2F373-9596-4A3D-8C14-D9885693D2A6}" destId="{AF95E6ED-9F95-475E-B765-239B18AD6DE9}" srcOrd="3" destOrd="0" presId="urn:microsoft.com/office/officeart/2011/layout/HexagonRadial"/>
    <dgm:cxn modelId="{7BB66A6D-219D-4B52-8837-59259B040152}" type="presParOf" srcId="{AF95E6ED-9F95-475E-B765-239B18AD6DE9}" destId="{BB08308B-ACE5-406B-8C79-3DEFC0052D57}" srcOrd="0" destOrd="0" presId="urn:microsoft.com/office/officeart/2011/layout/HexagonRadial"/>
    <dgm:cxn modelId="{14B1607C-D45D-4480-BD80-D8BD4C46F70B}" type="presParOf" srcId="{58A2F373-9596-4A3D-8C14-D9885693D2A6}" destId="{92E5A423-1575-4794-B51F-8032F3C9605F}" srcOrd="4" destOrd="0" presId="urn:microsoft.com/office/officeart/2011/layout/HexagonRadial"/>
    <dgm:cxn modelId="{28566466-8DBB-441C-B6F6-B93309BEBAEF}" type="presParOf" srcId="{58A2F373-9596-4A3D-8C14-D9885693D2A6}" destId="{18C543F4-029E-4F29-8F33-C47FFC5C1677}" srcOrd="5" destOrd="0" presId="urn:microsoft.com/office/officeart/2011/layout/HexagonRadial"/>
    <dgm:cxn modelId="{04FEDA42-F950-4BF4-A5D9-2964E4217585}" type="presParOf" srcId="{18C543F4-029E-4F29-8F33-C47FFC5C1677}" destId="{2C1853D6-7C02-4BB9-AEF3-BA21E84B2A8E}" srcOrd="0" destOrd="0" presId="urn:microsoft.com/office/officeart/2011/layout/HexagonRadial"/>
    <dgm:cxn modelId="{6C813FD5-FA75-4525-B3B6-9A165A61667E}" type="presParOf" srcId="{58A2F373-9596-4A3D-8C14-D9885693D2A6}" destId="{81E22CF8-79B4-4013-A17A-D39B59968C89}" srcOrd="6" destOrd="0" presId="urn:microsoft.com/office/officeart/2011/layout/HexagonRadial"/>
    <dgm:cxn modelId="{84413F7E-E348-4301-BE07-B1F8C0AAED8B}" type="presParOf" srcId="{58A2F373-9596-4A3D-8C14-D9885693D2A6}" destId="{846E0798-B265-4952-82FD-5348C60A453C}" srcOrd="7" destOrd="0" presId="urn:microsoft.com/office/officeart/2011/layout/HexagonRadial"/>
    <dgm:cxn modelId="{57A5908D-2239-43D3-A70A-5E18860677D2}" type="presParOf" srcId="{846E0798-B265-4952-82FD-5348C60A453C}" destId="{E2885D0B-1FB2-4209-B72D-35BAB3D56030}" srcOrd="0" destOrd="0" presId="urn:microsoft.com/office/officeart/2011/layout/HexagonRadial"/>
    <dgm:cxn modelId="{DCFD916D-E5FC-485F-9620-9CC480DB0418}" type="presParOf" srcId="{58A2F373-9596-4A3D-8C14-D9885693D2A6}" destId="{A7F0DB3D-30E8-44FB-B1C3-EFD7A93F4F72}" srcOrd="8" destOrd="0" presId="urn:microsoft.com/office/officeart/2011/layout/HexagonRadial"/>
    <dgm:cxn modelId="{3C7C4FF0-A474-4D76-A2CC-CA2595AE3BEF}" type="presParOf" srcId="{58A2F373-9596-4A3D-8C14-D9885693D2A6}" destId="{732C4071-77C2-4CD4-A6E3-C738D46157FD}" srcOrd="9" destOrd="0" presId="urn:microsoft.com/office/officeart/2011/layout/HexagonRadial"/>
    <dgm:cxn modelId="{2CE93710-EAB3-4FAE-942E-2C9731941B70}" type="presParOf" srcId="{732C4071-77C2-4CD4-A6E3-C738D46157FD}" destId="{BAD0708A-A7C6-4693-A252-05D43DAE4B6D}" srcOrd="0" destOrd="0" presId="urn:microsoft.com/office/officeart/2011/layout/HexagonRadial"/>
    <dgm:cxn modelId="{78769D12-5BC2-426E-B82A-625D1AA7C20B}" type="presParOf" srcId="{58A2F373-9596-4A3D-8C14-D9885693D2A6}" destId="{09C69D6D-EB9F-4648-B991-4B04A73F862A}" srcOrd="10" destOrd="0" presId="urn:microsoft.com/office/officeart/2011/layout/HexagonRadial"/>
    <dgm:cxn modelId="{99C368B8-88E3-42AE-9A8A-E241FD78C8C2}" type="presParOf" srcId="{58A2F373-9596-4A3D-8C14-D9885693D2A6}" destId="{E2994C96-324F-48FF-ACA7-E563DF4BA854}" srcOrd="11" destOrd="0" presId="urn:microsoft.com/office/officeart/2011/layout/HexagonRadial"/>
    <dgm:cxn modelId="{7740004F-6D0E-417C-805C-7B00F07E411B}" type="presParOf" srcId="{E2994C96-324F-48FF-ACA7-E563DF4BA854}" destId="{785C5619-A084-4787-9DDF-AECC661FDAEE}" srcOrd="0" destOrd="0" presId="urn:microsoft.com/office/officeart/2011/layout/HexagonRadial"/>
    <dgm:cxn modelId="{A2DA16BB-79E3-464D-AA62-1718807AD890}" type="presParOf" srcId="{58A2F373-9596-4A3D-8C14-D9885693D2A6}" destId="{EF16CDF1-0FEB-4FAE-9DCA-E79724542A83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65C3546-8BE2-4C8F-B87E-E1F26D7012A3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092C8C8-13DE-405E-9D98-D18AC4079D7E}">
      <dgm:prSet phldrT="[Text]"/>
      <dgm:spPr>
        <a:solidFill>
          <a:srgbClr val="7030A0"/>
        </a:solidFill>
      </dgm:spPr>
      <dgm:t>
        <a:bodyPr/>
        <a:lstStyle/>
        <a:p>
          <a:r>
            <a:rPr lang="en-IN" dirty="0"/>
            <a:t>Option</a:t>
          </a:r>
          <a:r>
            <a:rPr lang="en-IN" baseline="0" dirty="0"/>
            <a:t> Pricing –Black Scholes model </a:t>
          </a:r>
          <a:endParaRPr lang="en-IN" dirty="0"/>
        </a:p>
      </dgm:t>
    </dgm:pt>
    <dgm:pt modelId="{99A84100-29FC-4DB0-A88C-20CEF90D496D}" type="parTrans" cxnId="{4B0CB419-CE82-4073-8039-82E394260F2D}">
      <dgm:prSet/>
      <dgm:spPr/>
      <dgm:t>
        <a:bodyPr/>
        <a:lstStyle/>
        <a:p>
          <a:endParaRPr lang="en-IN"/>
        </a:p>
      </dgm:t>
    </dgm:pt>
    <dgm:pt modelId="{CDC625CE-AFE8-4D9F-A00F-0CA7D12F72DD}" type="sibTrans" cxnId="{4B0CB419-CE82-4073-8039-82E394260F2D}">
      <dgm:prSet/>
      <dgm:spPr/>
      <dgm:t>
        <a:bodyPr/>
        <a:lstStyle/>
        <a:p>
          <a:endParaRPr lang="en-IN"/>
        </a:p>
      </dgm:t>
    </dgm:pt>
    <dgm:pt modelId="{35DC3B89-3CA1-4D9D-AC4F-1E07A15D68AD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Options</a:t>
          </a:r>
          <a:r>
            <a:rPr lang="en-IN" baseline="0" dirty="0"/>
            <a:t> &amp; Futures </a:t>
          </a:r>
          <a:endParaRPr lang="en-IN" dirty="0"/>
        </a:p>
      </dgm:t>
    </dgm:pt>
    <dgm:pt modelId="{9C5E6B04-DA80-4951-A723-547C95A560BF}" type="parTrans" cxnId="{5DCA6F43-3611-42DD-B728-472FB2BD1B14}">
      <dgm:prSet/>
      <dgm:spPr/>
      <dgm:t>
        <a:bodyPr/>
        <a:lstStyle/>
        <a:p>
          <a:endParaRPr lang="en-IN"/>
        </a:p>
      </dgm:t>
    </dgm:pt>
    <dgm:pt modelId="{0A58B449-921E-4C75-9248-30A656EC846A}" type="sibTrans" cxnId="{5DCA6F43-3611-42DD-B728-472FB2BD1B14}">
      <dgm:prSet/>
      <dgm:spPr/>
      <dgm:t>
        <a:bodyPr/>
        <a:lstStyle/>
        <a:p>
          <a:endParaRPr lang="en-IN"/>
        </a:p>
      </dgm:t>
    </dgm:pt>
    <dgm:pt modelId="{4BA9E2DF-8A10-4C2E-A030-6E6FED4609EF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VIX</a:t>
          </a:r>
          <a:r>
            <a:rPr lang="en-IN" baseline="0" dirty="0"/>
            <a:t> –Volatility </a:t>
          </a:r>
          <a:endParaRPr lang="en-IN" dirty="0"/>
        </a:p>
      </dgm:t>
    </dgm:pt>
    <dgm:pt modelId="{121998C1-CCB1-4324-89D0-A6213420D6AF}" type="parTrans" cxnId="{1C3BFE4F-6657-44AE-9C83-8F6A43682EBF}">
      <dgm:prSet/>
      <dgm:spPr/>
      <dgm:t>
        <a:bodyPr/>
        <a:lstStyle/>
        <a:p>
          <a:endParaRPr lang="en-IN"/>
        </a:p>
      </dgm:t>
    </dgm:pt>
    <dgm:pt modelId="{5B9FB78B-65FD-4BA2-A037-14F9AAE68718}" type="sibTrans" cxnId="{1C3BFE4F-6657-44AE-9C83-8F6A43682EBF}">
      <dgm:prSet/>
      <dgm:spPr/>
      <dgm:t>
        <a:bodyPr/>
        <a:lstStyle/>
        <a:p>
          <a:endParaRPr lang="en-IN"/>
        </a:p>
      </dgm:t>
    </dgm:pt>
    <dgm:pt modelId="{00989F6B-D552-4556-81CC-06AC8614C723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Option Strategies –Hedging Techniques </a:t>
          </a:r>
        </a:p>
      </dgm:t>
    </dgm:pt>
    <dgm:pt modelId="{5B812B2F-9EA8-4D04-B607-0D928879DE5E}" type="parTrans" cxnId="{AABE0D54-0C61-4F0D-8FC0-399A0809AE87}">
      <dgm:prSet/>
      <dgm:spPr/>
      <dgm:t>
        <a:bodyPr/>
        <a:lstStyle/>
        <a:p>
          <a:endParaRPr lang="en-IN"/>
        </a:p>
      </dgm:t>
    </dgm:pt>
    <dgm:pt modelId="{53E6257E-0841-4444-A039-3BA9818528EF}" type="sibTrans" cxnId="{AABE0D54-0C61-4F0D-8FC0-399A0809AE87}">
      <dgm:prSet/>
      <dgm:spPr/>
      <dgm:t>
        <a:bodyPr/>
        <a:lstStyle/>
        <a:p>
          <a:endParaRPr lang="en-IN"/>
        </a:p>
      </dgm:t>
    </dgm:pt>
    <dgm:pt modelId="{D4F9FBD5-FA95-4519-ABE0-D7069F5C9452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Indexation</a:t>
          </a:r>
          <a:r>
            <a:rPr lang="en-IN" baseline="0" dirty="0"/>
            <a:t> –Impact from Events </a:t>
          </a:r>
          <a:endParaRPr lang="en-IN" dirty="0"/>
        </a:p>
      </dgm:t>
    </dgm:pt>
    <dgm:pt modelId="{0BFC60DD-DB75-4D2E-9BE2-CA31C14E823D}" type="parTrans" cxnId="{F730505D-19F8-4A11-8C36-83C01844C549}">
      <dgm:prSet/>
      <dgm:spPr/>
      <dgm:t>
        <a:bodyPr/>
        <a:lstStyle/>
        <a:p>
          <a:endParaRPr lang="en-IN"/>
        </a:p>
      </dgm:t>
    </dgm:pt>
    <dgm:pt modelId="{4AFCB382-A2C0-4180-ADEE-3AAC4247D9F3}" type="sibTrans" cxnId="{F730505D-19F8-4A11-8C36-83C01844C549}">
      <dgm:prSet/>
      <dgm:spPr/>
      <dgm:t>
        <a:bodyPr/>
        <a:lstStyle/>
        <a:p>
          <a:endParaRPr lang="en-IN"/>
        </a:p>
      </dgm:t>
    </dgm:pt>
    <dgm:pt modelId="{F3ABFD4F-62FF-47A4-BB99-E5D4A998BB20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Option Chain analysis </a:t>
          </a:r>
        </a:p>
      </dgm:t>
    </dgm:pt>
    <dgm:pt modelId="{7053A3A7-6099-4D94-AF07-0B193632BD15}" type="parTrans" cxnId="{278F9EF8-0482-4007-B182-E5641E27D7BF}">
      <dgm:prSet/>
      <dgm:spPr/>
      <dgm:t>
        <a:bodyPr/>
        <a:lstStyle/>
        <a:p>
          <a:endParaRPr lang="en-IN"/>
        </a:p>
      </dgm:t>
    </dgm:pt>
    <dgm:pt modelId="{3042A673-61F3-4D93-BFFC-FB0ACAD85815}" type="sibTrans" cxnId="{278F9EF8-0482-4007-B182-E5641E27D7BF}">
      <dgm:prSet/>
      <dgm:spPr/>
      <dgm:t>
        <a:bodyPr/>
        <a:lstStyle/>
        <a:p>
          <a:endParaRPr lang="en-IN"/>
        </a:p>
      </dgm:t>
    </dgm:pt>
    <dgm:pt modelId="{9855C76D-DBE8-4695-8FC9-E30CF3ADF1CA}">
      <dgm:prSet phldrT="[Text]"/>
      <dgm:spPr>
        <a:solidFill>
          <a:srgbClr val="FF3399"/>
        </a:solidFill>
      </dgm:spPr>
      <dgm:t>
        <a:bodyPr/>
        <a:lstStyle/>
        <a:p>
          <a:r>
            <a:rPr lang="en-IN" dirty="0"/>
            <a:t>Greeks</a:t>
          </a:r>
          <a:r>
            <a:rPr lang="en-IN" baseline="0" dirty="0"/>
            <a:t> </a:t>
          </a:r>
          <a:endParaRPr lang="en-IN" dirty="0"/>
        </a:p>
      </dgm:t>
    </dgm:pt>
    <dgm:pt modelId="{D0BB8F34-EE8F-4CAA-9A0D-8112CEC54545}" type="parTrans" cxnId="{643A1B76-549D-4B43-89F5-13D4F6B59AB0}">
      <dgm:prSet/>
      <dgm:spPr/>
      <dgm:t>
        <a:bodyPr/>
        <a:lstStyle/>
        <a:p>
          <a:endParaRPr lang="en-IN"/>
        </a:p>
      </dgm:t>
    </dgm:pt>
    <dgm:pt modelId="{6A752FE9-1AF0-45A4-A068-B2F397D5B975}" type="sibTrans" cxnId="{643A1B76-549D-4B43-89F5-13D4F6B59AB0}">
      <dgm:prSet/>
      <dgm:spPr/>
      <dgm:t>
        <a:bodyPr/>
        <a:lstStyle/>
        <a:p>
          <a:endParaRPr lang="en-IN"/>
        </a:p>
      </dgm:t>
    </dgm:pt>
    <dgm:pt modelId="{58A2F373-9596-4A3D-8C14-D9885693D2A6}" type="pres">
      <dgm:prSet presAssocID="{265C3546-8BE2-4C8F-B87E-E1F26D7012A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C18A6B5-2245-4838-A172-A8E26FFA9E6D}" type="pres">
      <dgm:prSet presAssocID="{E092C8C8-13DE-405E-9D98-D18AC4079D7E}" presName="Parent" presStyleLbl="node0" presStyleIdx="0" presStyleCnt="1">
        <dgm:presLayoutVars>
          <dgm:chMax val="6"/>
          <dgm:chPref val="6"/>
        </dgm:presLayoutVars>
      </dgm:prSet>
      <dgm:spPr/>
    </dgm:pt>
    <dgm:pt modelId="{3A8C49AA-D3B2-4524-8551-F4EB9EA06CC8}" type="pres">
      <dgm:prSet presAssocID="{35DC3B89-3CA1-4D9D-AC4F-1E07A15D68AD}" presName="Accent1" presStyleCnt="0"/>
      <dgm:spPr/>
    </dgm:pt>
    <dgm:pt modelId="{3973CB1C-0DBE-4627-8AAA-67A8496BE0D5}" type="pres">
      <dgm:prSet presAssocID="{35DC3B89-3CA1-4D9D-AC4F-1E07A15D68AD}" presName="Accent" presStyleLbl="bgShp" presStyleIdx="0" presStyleCnt="6"/>
      <dgm:spPr/>
    </dgm:pt>
    <dgm:pt modelId="{3346057E-DFF1-4E4E-96D0-F44FC42CD4B1}" type="pres">
      <dgm:prSet presAssocID="{35DC3B89-3CA1-4D9D-AC4F-1E07A15D68AD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F95E6ED-9F95-475E-B765-239B18AD6DE9}" type="pres">
      <dgm:prSet presAssocID="{4BA9E2DF-8A10-4C2E-A030-6E6FED4609EF}" presName="Accent2" presStyleCnt="0"/>
      <dgm:spPr/>
    </dgm:pt>
    <dgm:pt modelId="{BB08308B-ACE5-406B-8C79-3DEFC0052D57}" type="pres">
      <dgm:prSet presAssocID="{4BA9E2DF-8A10-4C2E-A030-6E6FED4609EF}" presName="Accent" presStyleLbl="bgShp" presStyleIdx="1" presStyleCnt="6"/>
      <dgm:spPr/>
    </dgm:pt>
    <dgm:pt modelId="{92E5A423-1575-4794-B51F-8032F3C9605F}" type="pres">
      <dgm:prSet presAssocID="{4BA9E2DF-8A10-4C2E-A030-6E6FED4609EF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18C543F4-029E-4F29-8F33-C47FFC5C1677}" type="pres">
      <dgm:prSet presAssocID="{00989F6B-D552-4556-81CC-06AC8614C723}" presName="Accent3" presStyleCnt="0"/>
      <dgm:spPr/>
    </dgm:pt>
    <dgm:pt modelId="{2C1853D6-7C02-4BB9-AEF3-BA21E84B2A8E}" type="pres">
      <dgm:prSet presAssocID="{00989F6B-D552-4556-81CC-06AC8614C723}" presName="Accent" presStyleLbl="bgShp" presStyleIdx="2" presStyleCnt="6"/>
      <dgm:spPr/>
    </dgm:pt>
    <dgm:pt modelId="{81E22CF8-79B4-4013-A17A-D39B59968C89}" type="pres">
      <dgm:prSet presAssocID="{00989F6B-D552-4556-81CC-06AC8614C723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46E0798-B265-4952-82FD-5348C60A453C}" type="pres">
      <dgm:prSet presAssocID="{D4F9FBD5-FA95-4519-ABE0-D7069F5C9452}" presName="Accent4" presStyleCnt="0"/>
      <dgm:spPr/>
    </dgm:pt>
    <dgm:pt modelId="{E2885D0B-1FB2-4209-B72D-35BAB3D56030}" type="pres">
      <dgm:prSet presAssocID="{D4F9FBD5-FA95-4519-ABE0-D7069F5C9452}" presName="Accent" presStyleLbl="bgShp" presStyleIdx="3" presStyleCnt="6"/>
      <dgm:spPr/>
    </dgm:pt>
    <dgm:pt modelId="{A7F0DB3D-30E8-44FB-B1C3-EFD7A93F4F72}" type="pres">
      <dgm:prSet presAssocID="{D4F9FBD5-FA95-4519-ABE0-D7069F5C9452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732C4071-77C2-4CD4-A6E3-C738D46157FD}" type="pres">
      <dgm:prSet presAssocID="{F3ABFD4F-62FF-47A4-BB99-E5D4A998BB20}" presName="Accent5" presStyleCnt="0"/>
      <dgm:spPr/>
    </dgm:pt>
    <dgm:pt modelId="{BAD0708A-A7C6-4693-A252-05D43DAE4B6D}" type="pres">
      <dgm:prSet presAssocID="{F3ABFD4F-62FF-47A4-BB99-E5D4A998BB20}" presName="Accent" presStyleLbl="bgShp" presStyleIdx="4" presStyleCnt="6"/>
      <dgm:spPr/>
    </dgm:pt>
    <dgm:pt modelId="{09C69D6D-EB9F-4648-B991-4B04A73F862A}" type="pres">
      <dgm:prSet presAssocID="{F3ABFD4F-62FF-47A4-BB99-E5D4A998BB20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E2994C96-324F-48FF-ACA7-E563DF4BA854}" type="pres">
      <dgm:prSet presAssocID="{9855C76D-DBE8-4695-8FC9-E30CF3ADF1CA}" presName="Accent6" presStyleCnt="0"/>
      <dgm:spPr/>
    </dgm:pt>
    <dgm:pt modelId="{785C5619-A084-4787-9DDF-AECC661FDAEE}" type="pres">
      <dgm:prSet presAssocID="{9855C76D-DBE8-4695-8FC9-E30CF3ADF1CA}" presName="Accent" presStyleLbl="bgShp" presStyleIdx="5" presStyleCnt="6"/>
      <dgm:spPr/>
    </dgm:pt>
    <dgm:pt modelId="{EF16CDF1-0FEB-4FAE-9DCA-E79724542A83}" type="pres">
      <dgm:prSet presAssocID="{9855C76D-DBE8-4695-8FC9-E30CF3ADF1CA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B0CB419-CE82-4073-8039-82E394260F2D}" srcId="{265C3546-8BE2-4C8F-B87E-E1F26D7012A3}" destId="{E092C8C8-13DE-405E-9D98-D18AC4079D7E}" srcOrd="0" destOrd="0" parTransId="{99A84100-29FC-4DB0-A88C-20CEF90D496D}" sibTransId="{CDC625CE-AFE8-4D9F-A00F-0CA7D12F72DD}"/>
    <dgm:cxn modelId="{3C9DFA1F-1699-476D-B75E-A7F34240C903}" type="presOf" srcId="{D4F9FBD5-FA95-4519-ABE0-D7069F5C9452}" destId="{A7F0DB3D-30E8-44FB-B1C3-EFD7A93F4F72}" srcOrd="0" destOrd="0" presId="urn:microsoft.com/office/officeart/2011/layout/HexagonRadial"/>
    <dgm:cxn modelId="{7734643C-70D7-4754-B6D2-FB93776CF4D2}" type="presOf" srcId="{35DC3B89-3CA1-4D9D-AC4F-1E07A15D68AD}" destId="{3346057E-DFF1-4E4E-96D0-F44FC42CD4B1}" srcOrd="0" destOrd="0" presId="urn:microsoft.com/office/officeart/2011/layout/HexagonRadial"/>
    <dgm:cxn modelId="{F730505D-19F8-4A11-8C36-83C01844C549}" srcId="{E092C8C8-13DE-405E-9D98-D18AC4079D7E}" destId="{D4F9FBD5-FA95-4519-ABE0-D7069F5C9452}" srcOrd="3" destOrd="0" parTransId="{0BFC60DD-DB75-4D2E-9BE2-CA31C14E823D}" sibTransId="{4AFCB382-A2C0-4180-ADEE-3AAC4247D9F3}"/>
    <dgm:cxn modelId="{5DCA6F43-3611-42DD-B728-472FB2BD1B14}" srcId="{E092C8C8-13DE-405E-9D98-D18AC4079D7E}" destId="{35DC3B89-3CA1-4D9D-AC4F-1E07A15D68AD}" srcOrd="0" destOrd="0" parTransId="{9C5E6B04-DA80-4951-A723-547C95A560BF}" sibTransId="{0A58B449-921E-4C75-9248-30A656EC846A}"/>
    <dgm:cxn modelId="{1C3BFE4F-6657-44AE-9C83-8F6A43682EBF}" srcId="{E092C8C8-13DE-405E-9D98-D18AC4079D7E}" destId="{4BA9E2DF-8A10-4C2E-A030-6E6FED4609EF}" srcOrd="1" destOrd="0" parTransId="{121998C1-CCB1-4324-89D0-A6213420D6AF}" sibTransId="{5B9FB78B-65FD-4BA2-A037-14F9AAE68718}"/>
    <dgm:cxn modelId="{AFC79E70-01EA-4058-9E34-4665074447C0}" type="presOf" srcId="{00989F6B-D552-4556-81CC-06AC8614C723}" destId="{81E22CF8-79B4-4013-A17A-D39B59968C89}" srcOrd="0" destOrd="0" presId="urn:microsoft.com/office/officeart/2011/layout/HexagonRadial"/>
    <dgm:cxn modelId="{AABE0D54-0C61-4F0D-8FC0-399A0809AE87}" srcId="{E092C8C8-13DE-405E-9D98-D18AC4079D7E}" destId="{00989F6B-D552-4556-81CC-06AC8614C723}" srcOrd="2" destOrd="0" parTransId="{5B812B2F-9EA8-4D04-B607-0D928879DE5E}" sibTransId="{53E6257E-0841-4444-A039-3BA9818528EF}"/>
    <dgm:cxn modelId="{643A1B76-549D-4B43-89F5-13D4F6B59AB0}" srcId="{E092C8C8-13DE-405E-9D98-D18AC4079D7E}" destId="{9855C76D-DBE8-4695-8FC9-E30CF3ADF1CA}" srcOrd="5" destOrd="0" parTransId="{D0BB8F34-EE8F-4CAA-9A0D-8112CEC54545}" sibTransId="{6A752FE9-1AF0-45A4-A068-B2F397D5B975}"/>
    <dgm:cxn modelId="{B4C19BA4-F5DC-4FB4-8B73-4F733BFE55B8}" type="presOf" srcId="{F3ABFD4F-62FF-47A4-BB99-E5D4A998BB20}" destId="{09C69D6D-EB9F-4648-B991-4B04A73F862A}" srcOrd="0" destOrd="0" presId="urn:microsoft.com/office/officeart/2011/layout/HexagonRadial"/>
    <dgm:cxn modelId="{CA162FAB-F1AD-4AE6-8166-9E70A07CE1D1}" type="presOf" srcId="{9855C76D-DBE8-4695-8FC9-E30CF3ADF1CA}" destId="{EF16CDF1-0FEB-4FAE-9DCA-E79724542A83}" srcOrd="0" destOrd="0" presId="urn:microsoft.com/office/officeart/2011/layout/HexagonRadial"/>
    <dgm:cxn modelId="{F8A067BE-CE4A-4A7A-B4D3-8588DECD344D}" type="presOf" srcId="{E092C8C8-13DE-405E-9D98-D18AC4079D7E}" destId="{6C18A6B5-2245-4838-A172-A8E26FFA9E6D}" srcOrd="0" destOrd="0" presId="urn:microsoft.com/office/officeart/2011/layout/HexagonRadial"/>
    <dgm:cxn modelId="{6FE57BC2-F30A-42EA-AF8D-8E580B26D137}" type="presOf" srcId="{4BA9E2DF-8A10-4C2E-A030-6E6FED4609EF}" destId="{92E5A423-1575-4794-B51F-8032F3C9605F}" srcOrd="0" destOrd="0" presId="urn:microsoft.com/office/officeart/2011/layout/HexagonRadial"/>
    <dgm:cxn modelId="{1073EDCA-1B69-4646-8F06-62639BC1649D}" type="presOf" srcId="{265C3546-8BE2-4C8F-B87E-E1F26D7012A3}" destId="{58A2F373-9596-4A3D-8C14-D9885693D2A6}" srcOrd="0" destOrd="0" presId="urn:microsoft.com/office/officeart/2011/layout/HexagonRadial"/>
    <dgm:cxn modelId="{278F9EF8-0482-4007-B182-E5641E27D7BF}" srcId="{E092C8C8-13DE-405E-9D98-D18AC4079D7E}" destId="{F3ABFD4F-62FF-47A4-BB99-E5D4A998BB20}" srcOrd="4" destOrd="0" parTransId="{7053A3A7-6099-4D94-AF07-0B193632BD15}" sibTransId="{3042A673-61F3-4D93-BFFC-FB0ACAD85815}"/>
    <dgm:cxn modelId="{BD2D6404-2BE1-4994-9D58-C5E2EA9D453B}" type="presParOf" srcId="{58A2F373-9596-4A3D-8C14-D9885693D2A6}" destId="{6C18A6B5-2245-4838-A172-A8E26FFA9E6D}" srcOrd="0" destOrd="0" presId="urn:microsoft.com/office/officeart/2011/layout/HexagonRadial"/>
    <dgm:cxn modelId="{9B4BFAF5-CAC7-490F-916F-8E8894BBF6A4}" type="presParOf" srcId="{58A2F373-9596-4A3D-8C14-D9885693D2A6}" destId="{3A8C49AA-D3B2-4524-8551-F4EB9EA06CC8}" srcOrd="1" destOrd="0" presId="urn:microsoft.com/office/officeart/2011/layout/HexagonRadial"/>
    <dgm:cxn modelId="{8C6D57A7-CA58-4633-8F4C-F19D6D4EDF11}" type="presParOf" srcId="{3A8C49AA-D3B2-4524-8551-F4EB9EA06CC8}" destId="{3973CB1C-0DBE-4627-8AAA-67A8496BE0D5}" srcOrd="0" destOrd="0" presId="urn:microsoft.com/office/officeart/2011/layout/HexagonRadial"/>
    <dgm:cxn modelId="{9221A752-A7A4-4907-8C7D-7330DCD7A17C}" type="presParOf" srcId="{58A2F373-9596-4A3D-8C14-D9885693D2A6}" destId="{3346057E-DFF1-4E4E-96D0-F44FC42CD4B1}" srcOrd="2" destOrd="0" presId="urn:microsoft.com/office/officeart/2011/layout/HexagonRadial"/>
    <dgm:cxn modelId="{27690A4A-7F75-44A5-9F74-CF044BB33167}" type="presParOf" srcId="{58A2F373-9596-4A3D-8C14-D9885693D2A6}" destId="{AF95E6ED-9F95-475E-B765-239B18AD6DE9}" srcOrd="3" destOrd="0" presId="urn:microsoft.com/office/officeart/2011/layout/HexagonRadial"/>
    <dgm:cxn modelId="{7BB66A6D-219D-4B52-8837-59259B040152}" type="presParOf" srcId="{AF95E6ED-9F95-475E-B765-239B18AD6DE9}" destId="{BB08308B-ACE5-406B-8C79-3DEFC0052D57}" srcOrd="0" destOrd="0" presId="urn:microsoft.com/office/officeart/2011/layout/HexagonRadial"/>
    <dgm:cxn modelId="{14B1607C-D45D-4480-BD80-D8BD4C46F70B}" type="presParOf" srcId="{58A2F373-9596-4A3D-8C14-D9885693D2A6}" destId="{92E5A423-1575-4794-B51F-8032F3C9605F}" srcOrd="4" destOrd="0" presId="urn:microsoft.com/office/officeart/2011/layout/HexagonRadial"/>
    <dgm:cxn modelId="{28566466-8DBB-441C-B6F6-B93309BEBAEF}" type="presParOf" srcId="{58A2F373-9596-4A3D-8C14-D9885693D2A6}" destId="{18C543F4-029E-4F29-8F33-C47FFC5C1677}" srcOrd="5" destOrd="0" presId="urn:microsoft.com/office/officeart/2011/layout/HexagonRadial"/>
    <dgm:cxn modelId="{04FEDA42-F950-4BF4-A5D9-2964E4217585}" type="presParOf" srcId="{18C543F4-029E-4F29-8F33-C47FFC5C1677}" destId="{2C1853D6-7C02-4BB9-AEF3-BA21E84B2A8E}" srcOrd="0" destOrd="0" presId="urn:microsoft.com/office/officeart/2011/layout/HexagonRadial"/>
    <dgm:cxn modelId="{6C813FD5-FA75-4525-B3B6-9A165A61667E}" type="presParOf" srcId="{58A2F373-9596-4A3D-8C14-D9885693D2A6}" destId="{81E22CF8-79B4-4013-A17A-D39B59968C89}" srcOrd="6" destOrd="0" presId="urn:microsoft.com/office/officeart/2011/layout/HexagonRadial"/>
    <dgm:cxn modelId="{84413F7E-E348-4301-BE07-B1F8C0AAED8B}" type="presParOf" srcId="{58A2F373-9596-4A3D-8C14-D9885693D2A6}" destId="{846E0798-B265-4952-82FD-5348C60A453C}" srcOrd="7" destOrd="0" presId="urn:microsoft.com/office/officeart/2011/layout/HexagonRadial"/>
    <dgm:cxn modelId="{57A5908D-2239-43D3-A70A-5E18860677D2}" type="presParOf" srcId="{846E0798-B265-4952-82FD-5348C60A453C}" destId="{E2885D0B-1FB2-4209-B72D-35BAB3D56030}" srcOrd="0" destOrd="0" presId="urn:microsoft.com/office/officeart/2011/layout/HexagonRadial"/>
    <dgm:cxn modelId="{DCFD916D-E5FC-485F-9620-9CC480DB0418}" type="presParOf" srcId="{58A2F373-9596-4A3D-8C14-D9885693D2A6}" destId="{A7F0DB3D-30E8-44FB-B1C3-EFD7A93F4F72}" srcOrd="8" destOrd="0" presId="urn:microsoft.com/office/officeart/2011/layout/HexagonRadial"/>
    <dgm:cxn modelId="{3C7C4FF0-A474-4D76-A2CC-CA2595AE3BEF}" type="presParOf" srcId="{58A2F373-9596-4A3D-8C14-D9885693D2A6}" destId="{732C4071-77C2-4CD4-A6E3-C738D46157FD}" srcOrd="9" destOrd="0" presId="urn:microsoft.com/office/officeart/2011/layout/HexagonRadial"/>
    <dgm:cxn modelId="{2CE93710-EAB3-4FAE-942E-2C9731941B70}" type="presParOf" srcId="{732C4071-77C2-4CD4-A6E3-C738D46157FD}" destId="{BAD0708A-A7C6-4693-A252-05D43DAE4B6D}" srcOrd="0" destOrd="0" presId="urn:microsoft.com/office/officeart/2011/layout/HexagonRadial"/>
    <dgm:cxn modelId="{78769D12-5BC2-426E-B82A-625D1AA7C20B}" type="presParOf" srcId="{58A2F373-9596-4A3D-8C14-D9885693D2A6}" destId="{09C69D6D-EB9F-4648-B991-4B04A73F862A}" srcOrd="10" destOrd="0" presId="urn:microsoft.com/office/officeart/2011/layout/HexagonRadial"/>
    <dgm:cxn modelId="{99C368B8-88E3-42AE-9A8A-E241FD78C8C2}" type="presParOf" srcId="{58A2F373-9596-4A3D-8C14-D9885693D2A6}" destId="{E2994C96-324F-48FF-ACA7-E563DF4BA854}" srcOrd="11" destOrd="0" presId="urn:microsoft.com/office/officeart/2011/layout/HexagonRadial"/>
    <dgm:cxn modelId="{7740004F-6D0E-417C-805C-7B00F07E411B}" type="presParOf" srcId="{E2994C96-324F-48FF-ACA7-E563DF4BA854}" destId="{785C5619-A084-4787-9DDF-AECC661FDAEE}" srcOrd="0" destOrd="0" presId="urn:microsoft.com/office/officeart/2011/layout/HexagonRadial"/>
    <dgm:cxn modelId="{A2DA16BB-79E3-464D-AA62-1718807AD890}" type="presParOf" srcId="{58A2F373-9596-4A3D-8C14-D9885693D2A6}" destId="{EF16CDF1-0FEB-4FAE-9DCA-E79724542A83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8A6B5-2245-4838-A172-A8E26FFA9E6D}">
      <dsp:nvSpPr>
        <dsp:cNvPr id="0" name=""/>
        <dsp:cNvSpPr/>
      </dsp:nvSpPr>
      <dsp:spPr>
        <a:xfrm>
          <a:off x="1588666" y="1403741"/>
          <a:ext cx="1784216" cy="1543419"/>
        </a:xfrm>
        <a:prstGeom prst="hexagon">
          <a:avLst>
            <a:gd name="adj" fmla="val 28570"/>
            <a:gd name="vf" fmla="val 11547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Equity Pricing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DCF -Valuation</a:t>
          </a:r>
        </a:p>
      </dsp:txBody>
      <dsp:txXfrm>
        <a:off x="1884336" y="1659507"/>
        <a:ext cx="1192876" cy="1031887"/>
      </dsp:txXfrm>
    </dsp:sp>
    <dsp:sp modelId="{BB08308B-ACE5-406B-8C79-3DEFC0052D57}">
      <dsp:nvSpPr>
        <dsp:cNvPr id="0" name=""/>
        <dsp:cNvSpPr/>
      </dsp:nvSpPr>
      <dsp:spPr>
        <a:xfrm>
          <a:off x="2705928" y="665319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6057E-DFF1-4E4E-96D0-F44FC42CD4B1}">
      <dsp:nvSpPr>
        <dsp:cNvPr id="0" name=""/>
        <dsp:cNvSpPr/>
      </dsp:nvSpPr>
      <dsp:spPr>
        <a:xfrm>
          <a:off x="1753018" y="0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Financial Statements analysis</a:t>
          </a:r>
        </a:p>
      </dsp:txBody>
      <dsp:txXfrm>
        <a:off x="1995328" y="209626"/>
        <a:ext cx="977532" cy="845681"/>
      </dsp:txXfrm>
    </dsp:sp>
    <dsp:sp modelId="{2C1853D6-7C02-4BB9-AEF3-BA21E84B2A8E}">
      <dsp:nvSpPr>
        <dsp:cNvPr id="0" name=""/>
        <dsp:cNvSpPr/>
      </dsp:nvSpPr>
      <dsp:spPr>
        <a:xfrm>
          <a:off x="3491581" y="1749673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5A423-1575-4794-B51F-8032F3C9605F}">
      <dsp:nvSpPr>
        <dsp:cNvPr id="0" name=""/>
        <dsp:cNvSpPr/>
      </dsp:nvSpPr>
      <dsp:spPr>
        <a:xfrm>
          <a:off x="3093982" y="778019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Monetary (RBI)&amp; Government Polices</a:t>
          </a:r>
        </a:p>
      </dsp:txBody>
      <dsp:txXfrm>
        <a:off x="3336292" y="987645"/>
        <a:ext cx="977532" cy="845681"/>
      </dsp:txXfrm>
    </dsp:sp>
    <dsp:sp modelId="{E2885D0B-1FB2-4209-B72D-35BAB3D56030}">
      <dsp:nvSpPr>
        <dsp:cNvPr id="0" name=""/>
        <dsp:cNvSpPr/>
      </dsp:nvSpPr>
      <dsp:spPr>
        <a:xfrm>
          <a:off x="2945816" y="2973704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22CF8-79B4-4013-A17A-D39B59968C89}">
      <dsp:nvSpPr>
        <dsp:cNvPr id="0" name=""/>
        <dsp:cNvSpPr/>
      </dsp:nvSpPr>
      <dsp:spPr>
        <a:xfrm>
          <a:off x="3093982" y="230751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Tax Impact </a:t>
          </a:r>
        </a:p>
      </dsp:txBody>
      <dsp:txXfrm>
        <a:off x="3336292" y="2517140"/>
        <a:ext cx="977532" cy="845681"/>
      </dsp:txXfrm>
    </dsp:sp>
    <dsp:sp modelId="{BAD0708A-A7C6-4693-A252-05D43DAE4B6D}">
      <dsp:nvSpPr>
        <dsp:cNvPr id="0" name=""/>
        <dsp:cNvSpPr/>
      </dsp:nvSpPr>
      <dsp:spPr>
        <a:xfrm>
          <a:off x="1591986" y="3100763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F0DB3D-30E8-44FB-B1C3-EFD7A93F4F72}">
      <dsp:nvSpPr>
        <dsp:cNvPr id="0" name=""/>
        <dsp:cNvSpPr/>
      </dsp:nvSpPr>
      <dsp:spPr>
        <a:xfrm>
          <a:off x="1753018" y="308640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EIC Framework</a:t>
          </a:r>
        </a:p>
      </dsp:txBody>
      <dsp:txXfrm>
        <a:off x="1995328" y="3296030"/>
        <a:ext cx="977532" cy="845681"/>
      </dsp:txXfrm>
    </dsp:sp>
    <dsp:sp modelId="{785C5619-A084-4787-9DDF-AECC661FDAEE}">
      <dsp:nvSpPr>
        <dsp:cNvPr id="0" name=""/>
        <dsp:cNvSpPr/>
      </dsp:nvSpPr>
      <dsp:spPr>
        <a:xfrm>
          <a:off x="793467" y="2016845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C69D6D-EB9F-4648-B991-4B04A73F862A}">
      <dsp:nvSpPr>
        <dsp:cNvPr id="0" name=""/>
        <dsp:cNvSpPr/>
      </dsp:nvSpPr>
      <dsp:spPr>
        <a:xfrm>
          <a:off x="405828" y="230838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Qualitative –Factors </a:t>
          </a:r>
        </a:p>
      </dsp:txBody>
      <dsp:txXfrm>
        <a:off x="648138" y="2518010"/>
        <a:ext cx="977532" cy="845681"/>
      </dsp:txXfrm>
    </dsp:sp>
    <dsp:sp modelId="{EF16CDF1-0FEB-4FAE-9DCA-E79724542A83}">
      <dsp:nvSpPr>
        <dsp:cNvPr id="0" name=""/>
        <dsp:cNvSpPr/>
      </dsp:nvSpPr>
      <dsp:spPr>
        <a:xfrm>
          <a:off x="405828" y="776278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Fundamental Analysis &amp; Ratios </a:t>
          </a:r>
        </a:p>
      </dsp:txBody>
      <dsp:txXfrm>
        <a:off x="648138" y="985904"/>
        <a:ext cx="977532" cy="84568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8A6B5-2245-4838-A172-A8E26FFA9E6D}">
      <dsp:nvSpPr>
        <dsp:cNvPr id="0" name=""/>
        <dsp:cNvSpPr/>
      </dsp:nvSpPr>
      <dsp:spPr>
        <a:xfrm>
          <a:off x="1234533" y="1403741"/>
          <a:ext cx="1784216" cy="1543419"/>
        </a:xfrm>
        <a:prstGeom prst="hexagon">
          <a:avLst>
            <a:gd name="adj" fmla="val 28570"/>
            <a:gd name="vf" fmla="val 11547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00" kern="1200" dirty="0"/>
            <a:t>Options</a:t>
          </a:r>
          <a:r>
            <a:rPr lang="en-IN" sz="1000" kern="1200" baseline="0" dirty="0"/>
            <a:t> Trading-Intraday and Long Term /Months </a:t>
          </a:r>
          <a:endParaRPr lang="en-IN" sz="1000" kern="1200" dirty="0"/>
        </a:p>
      </dsp:txBody>
      <dsp:txXfrm>
        <a:off x="1530203" y="1659507"/>
        <a:ext cx="1192876" cy="1031887"/>
      </dsp:txXfrm>
    </dsp:sp>
    <dsp:sp modelId="{BB08308B-ACE5-406B-8C79-3DEFC0052D57}">
      <dsp:nvSpPr>
        <dsp:cNvPr id="0" name=""/>
        <dsp:cNvSpPr/>
      </dsp:nvSpPr>
      <dsp:spPr>
        <a:xfrm>
          <a:off x="2351795" y="665319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6057E-DFF1-4E4E-96D0-F44FC42CD4B1}">
      <dsp:nvSpPr>
        <dsp:cNvPr id="0" name=""/>
        <dsp:cNvSpPr/>
      </dsp:nvSpPr>
      <dsp:spPr>
        <a:xfrm>
          <a:off x="1398885" y="0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00" kern="1200" dirty="0"/>
            <a:t>Index Derivatives –and Equity Derivatives </a:t>
          </a:r>
        </a:p>
      </dsp:txBody>
      <dsp:txXfrm>
        <a:off x="1641195" y="209626"/>
        <a:ext cx="977532" cy="845681"/>
      </dsp:txXfrm>
    </dsp:sp>
    <dsp:sp modelId="{2C1853D6-7C02-4BB9-AEF3-BA21E84B2A8E}">
      <dsp:nvSpPr>
        <dsp:cNvPr id="0" name=""/>
        <dsp:cNvSpPr/>
      </dsp:nvSpPr>
      <dsp:spPr>
        <a:xfrm>
          <a:off x="3137448" y="1749673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5A423-1575-4794-B51F-8032F3C9605F}">
      <dsp:nvSpPr>
        <dsp:cNvPr id="0" name=""/>
        <dsp:cNvSpPr/>
      </dsp:nvSpPr>
      <dsp:spPr>
        <a:xfrm>
          <a:off x="2739849" y="778019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00" kern="1200" dirty="0"/>
            <a:t>Option</a:t>
          </a:r>
          <a:r>
            <a:rPr lang="en-IN" sz="1000" kern="1200" baseline="0" dirty="0"/>
            <a:t> Chain Analysis ITM,ATM,OTM–More Profitable&amp; Greeks  </a:t>
          </a:r>
          <a:endParaRPr lang="en-IN" sz="1000" kern="1200" dirty="0"/>
        </a:p>
      </dsp:txBody>
      <dsp:txXfrm>
        <a:off x="2982159" y="987645"/>
        <a:ext cx="977532" cy="845681"/>
      </dsp:txXfrm>
    </dsp:sp>
    <dsp:sp modelId="{E2885D0B-1FB2-4209-B72D-35BAB3D56030}">
      <dsp:nvSpPr>
        <dsp:cNvPr id="0" name=""/>
        <dsp:cNvSpPr/>
      </dsp:nvSpPr>
      <dsp:spPr>
        <a:xfrm>
          <a:off x="2591683" y="2973704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22CF8-79B4-4013-A17A-D39B59968C89}">
      <dsp:nvSpPr>
        <dsp:cNvPr id="0" name=""/>
        <dsp:cNvSpPr/>
      </dsp:nvSpPr>
      <dsp:spPr>
        <a:xfrm>
          <a:off x="2739849" y="230751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00" kern="1200" dirty="0"/>
            <a:t>Technical Analysis Tools –EMA ,MACD ,</a:t>
          </a:r>
          <a:r>
            <a:rPr lang="en-IN" sz="1000" kern="1200" dirty="0" err="1"/>
            <a:t>Orderflow</a:t>
          </a:r>
          <a:r>
            <a:rPr lang="en-IN" sz="1000" kern="1200" dirty="0"/>
            <a:t> etc </a:t>
          </a:r>
        </a:p>
      </dsp:txBody>
      <dsp:txXfrm>
        <a:off x="2982159" y="2517140"/>
        <a:ext cx="977532" cy="845681"/>
      </dsp:txXfrm>
    </dsp:sp>
    <dsp:sp modelId="{BAD0708A-A7C6-4693-A252-05D43DAE4B6D}">
      <dsp:nvSpPr>
        <dsp:cNvPr id="0" name=""/>
        <dsp:cNvSpPr/>
      </dsp:nvSpPr>
      <dsp:spPr>
        <a:xfrm>
          <a:off x="1237853" y="3100763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F0DB3D-30E8-44FB-B1C3-EFD7A93F4F72}">
      <dsp:nvSpPr>
        <dsp:cNvPr id="0" name=""/>
        <dsp:cNvSpPr/>
      </dsp:nvSpPr>
      <dsp:spPr>
        <a:xfrm>
          <a:off x="1398885" y="308640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00" kern="1200" dirty="0"/>
            <a:t>FII/DII /open Interest /PCR/AD Ratio etc .  </a:t>
          </a:r>
        </a:p>
      </dsp:txBody>
      <dsp:txXfrm>
        <a:off x="1641195" y="3296030"/>
        <a:ext cx="977532" cy="845681"/>
      </dsp:txXfrm>
    </dsp:sp>
    <dsp:sp modelId="{785C5619-A084-4787-9DDF-AECC661FDAEE}">
      <dsp:nvSpPr>
        <dsp:cNvPr id="0" name=""/>
        <dsp:cNvSpPr/>
      </dsp:nvSpPr>
      <dsp:spPr>
        <a:xfrm>
          <a:off x="439334" y="2016845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C69D6D-EB9F-4648-B991-4B04A73F862A}">
      <dsp:nvSpPr>
        <dsp:cNvPr id="0" name=""/>
        <dsp:cNvSpPr/>
      </dsp:nvSpPr>
      <dsp:spPr>
        <a:xfrm>
          <a:off x="51695" y="230838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00" kern="1200" dirty="0"/>
            <a:t>Events-Economic /Monetary /Financia evens </a:t>
          </a:r>
          <a:r>
            <a:rPr lang="en-IN" sz="1000" kern="1200" dirty="0" err="1"/>
            <a:t>lmpact</a:t>
          </a:r>
          <a:r>
            <a:rPr lang="en-IN" sz="1000" kern="1200" dirty="0"/>
            <a:t> –During the Day  </a:t>
          </a:r>
        </a:p>
      </dsp:txBody>
      <dsp:txXfrm>
        <a:off x="294005" y="2518010"/>
        <a:ext cx="977532" cy="845681"/>
      </dsp:txXfrm>
    </dsp:sp>
    <dsp:sp modelId="{EF16CDF1-0FEB-4FAE-9DCA-E79724542A83}">
      <dsp:nvSpPr>
        <dsp:cNvPr id="0" name=""/>
        <dsp:cNvSpPr/>
      </dsp:nvSpPr>
      <dsp:spPr>
        <a:xfrm>
          <a:off x="51695" y="776278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00" kern="1200" dirty="0"/>
            <a:t>Option</a:t>
          </a:r>
          <a:r>
            <a:rPr lang="en-IN" sz="1000" kern="1200" baseline="0" dirty="0"/>
            <a:t> Strategies /Hedging Techniques-Buy Side and Sell Side </a:t>
          </a:r>
          <a:endParaRPr lang="en-IN" sz="1000" kern="1200" dirty="0"/>
        </a:p>
      </dsp:txBody>
      <dsp:txXfrm>
        <a:off x="294005" y="985904"/>
        <a:ext cx="977532" cy="8456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8A6B5-2245-4838-A172-A8E26FFA9E6D}">
      <dsp:nvSpPr>
        <dsp:cNvPr id="0" name=""/>
        <dsp:cNvSpPr/>
      </dsp:nvSpPr>
      <dsp:spPr>
        <a:xfrm>
          <a:off x="1588666" y="1403741"/>
          <a:ext cx="1784216" cy="1543419"/>
        </a:xfrm>
        <a:prstGeom prst="hexagon">
          <a:avLst>
            <a:gd name="adj" fmla="val 28570"/>
            <a:gd name="vf" fmla="val 11547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Equity –Long-term Investing </a:t>
          </a:r>
        </a:p>
      </dsp:txBody>
      <dsp:txXfrm>
        <a:off x="1884336" y="1659507"/>
        <a:ext cx="1192876" cy="1031887"/>
      </dsp:txXfrm>
    </dsp:sp>
    <dsp:sp modelId="{BB08308B-ACE5-406B-8C79-3DEFC0052D57}">
      <dsp:nvSpPr>
        <dsp:cNvPr id="0" name=""/>
        <dsp:cNvSpPr/>
      </dsp:nvSpPr>
      <dsp:spPr>
        <a:xfrm>
          <a:off x="2705928" y="665319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6057E-DFF1-4E4E-96D0-F44FC42CD4B1}">
      <dsp:nvSpPr>
        <dsp:cNvPr id="0" name=""/>
        <dsp:cNvSpPr/>
      </dsp:nvSpPr>
      <dsp:spPr>
        <a:xfrm>
          <a:off x="1753018" y="0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Identification of Multi Bagger Stocks</a:t>
          </a:r>
        </a:p>
      </dsp:txBody>
      <dsp:txXfrm>
        <a:off x="1995328" y="209626"/>
        <a:ext cx="977532" cy="845681"/>
      </dsp:txXfrm>
    </dsp:sp>
    <dsp:sp modelId="{2C1853D6-7C02-4BB9-AEF3-BA21E84B2A8E}">
      <dsp:nvSpPr>
        <dsp:cNvPr id="0" name=""/>
        <dsp:cNvSpPr/>
      </dsp:nvSpPr>
      <dsp:spPr>
        <a:xfrm>
          <a:off x="3491581" y="1749673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5A423-1575-4794-B51F-8032F3C9605F}">
      <dsp:nvSpPr>
        <dsp:cNvPr id="0" name=""/>
        <dsp:cNvSpPr/>
      </dsp:nvSpPr>
      <dsp:spPr>
        <a:xfrm>
          <a:off x="3093982" y="778019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Value and Growth Stocks, Dividend Income  </a:t>
          </a:r>
        </a:p>
      </dsp:txBody>
      <dsp:txXfrm>
        <a:off x="3336292" y="987645"/>
        <a:ext cx="977532" cy="845681"/>
      </dsp:txXfrm>
    </dsp:sp>
    <dsp:sp modelId="{E2885D0B-1FB2-4209-B72D-35BAB3D56030}">
      <dsp:nvSpPr>
        <dsp:cNvPr id="0" name=""/>
        <dsp:cNvSpPr/>
      </dsp:nvSpPr>
      <dsp:spPr>
        <a:xfrm>
          <a:off x="2945816" y="2973704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22CF8-79B4-4013-A17A-D39B59968C89}">
      <dsp:nvSpPr>
        <dsp:cNvPr id="0" name=""/>
        <dsp:cNvSpPr/>
      </dsp:nvSpPr>
      <dsp:spPr>
        <a:xfrm>
          <a:off x="3093982" y="230751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Business and Investment cycles</a:t>
          </a:r>
        </a:p>
      </dsp:txBody>
      <dsp:txXfrm>
        <a:off x="3336292" y="2517140"/>
        <a:ext cx="977532" cy="845681"/>
      </dsp:txXfrm>
    </dsp:sp>
    <dsp:sp modelId="{BAD0708A-A7C6-4693-A252-05D43DAE4B6D}">
      <dsp:nvSpPr>
        <dsp:cNvPr id="0" name=""/>
        <dsp:cNvSpPr/>
      </dsp:nvSpPr>
      <dsp:spPr>
        <a:xfrm>
          <a:off x="1591986" y="3100763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F0DB3D-30E8-44FB-B1C3-EFD7A93F4F72}">
      <dsp:nvSpPr>
        <dsp:cNvPr id="0" name=""/>
        <dsp:cNvSpPr/>
      </dsp:nvSpPr>
      <dsp:spPr>
        <a:xfrm>
          <a:off x="1753018" y="308640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baseline="0" dirty="0"/>
            <a:t>Credit Rating </a:t>
          </a:r>
          <a:endParaRPr lang="en-IN" sz="1100" kern="1200" dirty="0"/>
        </a:p>
      </dsp:txBody>
      <dsp:txXfrm>
        <a:off x="1995328" y="3296030"/>
        <a:ext cx="977532" cy="845681"/>
      </dsp:txXfrm>
    </dsp:sp>
    <dsp:sp modelId="{785C5619-A084-4787-9DDF-AECC661FDAEE}">
      <dsp:nvSpPr>
        <dsp:cNvPr id="0" name=""/>
        <dsp:cNvSpPr/>
      </dsp:nvSpPr>
      <dsp:spPr>
        <a:xfrm>
          <a:off x="793467" y="2016845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C69D6D-EB9F-4648-B991-4B04A73F862A}">
      <dsp:nvSpPr>
        <dsp:cNvPr id="0" name=""/>
        <dsp:cNvSpPr/>
      </dsp:nvSpPr>
      <dsp:spPr>
        <a:xfrm>
          <a:off x="405828" y="230838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Risk Factors </a:t>
          </a:r>
          <a:r>
            <a:rPr lang="en-IN" sz="1100" kern="1200" baseline="0" dirty="0"/>
            <a:t> –Market Risk ,Credit risk, Interest rate Risk(Banks) </a:t>
          </a:r>
          <a:endParaRPr lang="en-IN" sz="1100" kern="1200" dirty="0"/>
        </a:p>
      </dsp:txBody>
      <dsp:txXfrm>
        <a:off x="648138" y="2518010"/>
        <a:ext cx="977532" cy="845681"/>
      </dsp:txXfrm>
    </dsp:sp>
    <dsp:sp modelId="{EF16CDF1-0FEB-4FAE-9DCA-E79724542A83}">
      <dsp:nvSpPr>
        <dsp:cNvPr id="0" name=""/>
        <dsp:cNvSpPr/>
      </dsp:nvSpPr>
      <dsp:spPr>
        <a:xfrm>
          <a:off x="405828" y="776278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Fundamental Analysis &amp; Financial Ratios</a:t>
          </a:r>
        </a:p>
      </dsp:txBody>
      <dsp:txXfrm>
        <a:off x="648138" y="985904"/>
        <a:ext cx="977532" cy="8456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8A6B5-2245-4838-A172-A8E26FFA9E6D}">
      <dsp:nvSpPr>
        <dsp:cNvPr id="0" name=""/>
        <dsp:cNvSpPr/>
      </dsp:nvSpPr>
      <dsp:spPr>
        <a:xfrm>
          <a:off x="1306358" y="1376855"/>
          <a:ext cx="1784216" cy="1543419"/>
        </a:xfrm>
        <a:prstGeom prst="hexagon">
          <a:avLst>
            <a:gd name="adj" fmla="val 28570"/>
            <a:gd name="vf" fmla="val 11547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Mutual Funds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Behind </a:t>
          </a:r>
        </a:p>
      </dsp:txBody>
      <dsp:txXfrm>
        <a:off x="1602028" y="1632621"/>
        <a:ext cx="1192876" cy="1031887"/>
      </dsp:txXfrm>
    </dsp:sp>
    <dsp:sp modelId="{BB08308B-ACE5-406B-8C79-3DEFC0052D57}">
      <dsp:nvSpPr>
        <dsp:cNvPr id="0" name=""/>
        <dsp:cNvSpPr/>
      </dsp:nvSpPr>
      <dsp:spPr>
        <a:xfrm>
          <a:off x="2414521" y="665319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6057E-DFF1-4E4E-96D0-F44FC42CD4B1}">
      <dsp:nvSpPr>
        <dsp:cNvPr id="0" name=""/>
        <dsp:cNvSpPr/>
      </dsp:nvSpPr>
      <dsp:spPr>
        <a:xfrm>
          <a:off x="1461611" y="0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Types of Mutual Funds –Equity ,Debt ,Liquid Funds etc</a:t>
          </a:r>
        </a:p>
      </dsp:txBody>
      <dsp:txXfrm>
        <a:off x="1703921" y="209626"/>
        <a:ext cx="977532" cy="845681"/>
      </dsp:txXfrm>
    </dsp:sp>
    <dsp:sp modelId="{2C1853D6-7C02-4BB9-AEF3-BA21E84B2A8E}">
      <dsp:nvSpPr>
        <dsp:cNvPr id="0" name=""/>
        <dsp:cNvSpPr/>
      </dsp:nvSpPr>
      <dsp:spPr>
        <a:xfrm>
          <a:off x="3200174" y="1749673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5A423-1575-4794-B51F-8032F3C9605F}">
      <dsp:nvSpPr>
        <dsp:cNvPr id="0" name=""/>
        <dsp:cNvSpPr/>
      </dsp:nvSpPr>
      <dsp:spPr>
        <a:xfrm>
          <a:off x="2802575" y="778019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Investments Goals –Long term ,Short term &amp; Medium Term</a:t>
          </a:r>
        </a:p>
      </dsp:txBody>
      <dsp:txXfrm>
        <a:off x="3044885" y="987645"/>
        <a:ext cx="977532" cy="845681"/>
      </dsp:txXfrm>
    </dsp:sp>
    <dsp:sp modelId="{E2885D0B-1FB2-4209-B72D-35BAB3D56030}">
      <dsp:nvSpPr>
        <dsp:cNvPr id="0" name=""/>
        <dsp:cNvSpPr/>
      </dsp:nvSpPr>
      <dsp:spPr>
        <a:xfrm>
          <a:off x="2654409" y="2973704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22CF8-79B4-4013-A17A-D39B59968C89}">
      <dsp:nvSpPr>
        <dsp:cNvPr id="0" name=""/>
        <dsp:cNvSpPr/>
      </dsp:nvSpPr>
      <dsp:spPr>
        <a:xfrm>
          <a:off x="2802575" y="230751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baseline="0" dirty="0"/>
            <a:t>Portfolio Diversification&amp; Rebalancing-Portfolio creation </a:t>
          </a:r>
          <a:endParaRPr lang="en-IN" sz="1100" kern="1200" dirty="0"/>
        </a:p>
      </dsp:txBody>
      <dsp:txXfrm>
        <a:off x="3044885" y="2517140"/>
        <a:ext cx="977532" cy="845681"/>
      </dsp:txXfrm>
    </dsp:sp>
    <dsp:sp modelId="{BAD0708A-A7C6-4693-A252-05D43DAE4B6D}">
      <dsp:nvSpPr>
        <dsp:cNvPr id="0" name=""/>
        <dsp:cNvSpPr/>
      </dsp:nvSpPr>
      <dsp:spPr>
        <a:xfrm>
          <a:off x="1300579" y="3100763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F0DB3D-30E8-44FB-B1C3-EFD7A93F4F72}">
      <dsp:nvSpPr>
        <dsp:cNvPr id="0" name=""/>
        <dsp:cNvSpPr/>
      </dsp:nvSpPr>
      <dsp:spPr>
        <a:xfrm>
          <a:off x="1461611" y="308640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Tax Advantage </a:t>
          </a:r>
        </a:p>
      </dsp:txBody>
      <dsp:txXfrm>
        <a:off x="1703921" y="3296030"/>
        <a:ext cx="977532" cy="845681"/>
      </dsp:txXfrm>
    </dsp:sp>
    <dsp:sp modelId="{785C5619-A084-4787-9DDF-AECC661FDAEE}">
      <dsp:nvSpPr>
        <dsp:cNvPr id="0" name=""/>
        <dsp:cNvSpPr/>
      </dsp:nvSpPr>
      <dsp:spPr>
        <a:xfrm>
          <a:off x="502060" y="2016845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C69D6D-EB9F-4648-B991-4B04A73F862A}">
      <dsp:nvSpPr>
        <dsp:cNvPr id="0" name=""/>
        <dsp:cNvSpPr/>
      </dsp:nvSpPr>
      <dsp:spPr>
        <a:xfrm>
          <a:off x="114421" y="230838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Indexation Benefit &amp; Sector Allocation-From Indices </a:t>
          </a:r>
        </a:p>
      </dsp:txBody>
      <dsp:txXfrm>
        <a:off x="356731" y="2518010"/>
        <a:ext cx="977532" cy="845681"/>
      </dsp:txXfrm>
    </dsp:sp>
    <dsp:sp modelId="{EF16CDF1-0FEB-4FAE-9DCA-E79724542A83}">
      <dsp:nvSpPr>
        <dsp:cNvPr id="0" name=""/>
        <dsp:cNvSpPr/>
      </dsp:nvSpPr>
      <dsp:spPr>
        <a:xfrm>
          <a:off x="114421" y="776278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NFO’s-New Fund offerings</a:t>
          </a:r>
        </a:p>
      </dsp:txBody>
      <dsp:txXfrm>
        <a:off x="356731" y="985904"/>
        <a:ext cx="977532" cy="8456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8A6B5-2245-4838-A172-A8E26FFA9E6D}">
      <dsp:nvSpPr>
        <dsp:cNvPr id="0" name=""/>
        <dsp:cNvSpPr/>
      </dsp:nvSpPr>
      <dsp:spPr>
        <a:xfrm>
          <a:off x="1234533" y="1403741"/>
          <a:ext cx="1784216" cy="1543419"/>
        </a:xfrm>
        <a:prstGeom prst="hexagon">
          <a:avLst>
            <a:gd name="adj" fmla="val 28570"/>
            <a:gd name="vf" fmla="val 11547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Mutual Funds  Investing </a:t>
          </a:r>
        </a:p>
      </dsp:txBody>
      <dsp:txXfrm>
        <a:off x="1530203" y="1659507"/>
        <a:ext cx="1192876" cy="1031887"/>
      </dsp:txXfrm>
    </dsp:sp>
    <dsp:sp modelId="{BB08308B-ACE5-406B-8C79-3DEFC0052D57}">
      <dsp:nvSpPr>
        <dsp:cNvPr id="0" name=""/>
        <dsp:cNvSpPr/>
      </dsp:nvSpPr>
      <dsp:spPr>
        <a:xfrm>
          <a:off x="2351795" y="665319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6057E-DFF1-4E4E-96D0-F44FC42CD4B1}">
      <dsp:nvSpPr>
        <dsp:cNvPr id="0" name=""/>
        <dsp:cNvSpPr/>
      </dsp:nvSpPr>
      <dsp:spPr>
        <a:xfrm>
          <a:off x="1398885" y="0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NAV</a:t>
          </a:r>
          <a:r>
            <a:rPr lang="en-IN" sz="1400" kern="1200" baseline="0" dirty="0"/>
            <a:t> </a:t>
          </a:r>
          <a:endParaRPr lang="en-IN" sz="1400" kern="1200" dirty="0"/>
        </a:p>
      </dsp:txBody>
      <dsp:txXfrm>
        <a:off x="1641195" y="209626"/>
        <a:ext cx="977532" cy="845681"/>
      </dsp:txXfrm>
    </dsp:sp>
    <dsp:sp modelId="{2C1853D6-7C02-4BB9-AEF3-BA21E84B2A8E}">
      <dsp:nvSpPr>
        <dsp:cNvPr id="0" name=""/>
        <dsp:cNvSpPr/>
      </dsp:nvSpPr>
      <dsp:spPr>
        <a:xfrm>
          <a:off x="3137448" y="1749673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5A423-1575-4794-B51F-8032F3C9605F}">
      <dsp:nvSpPr>
        <dsp:cNvPr id="0" name=""/>
        <dsp:cNvSpPr/>
      </dsp:nvSpPr>
      <dsp:spPr>
        <a:xfrm>
          <a:off x="2739849" y="778019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CAGR</a:t>
          </a:r>
        </a:p>
      </dsp:txBody>
      <dsp:txXfrm>
        <a:off x="2982159" y="987645"/>
        <a:ext cx="977532" cy="845681"/>
      </dsp:txXfrm>
    </dsp:sp>
    <dsp:sp modelId="{E2885D0B-1FB2-4209-B72D-35BAB3D56030}">
      <dsp:nvSpPr>
        <dsp:cNvPr id="0" name=""/>
        <dsp:cNvSpPr/>
      </dsp:nvSpPr>
      <dsp:spPr>
        <a:xfrm>
          <a:off x="2591683" y="2973704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22CF8-79B4-4013-A17A-D39B59968C89}">
      <dsp:nvSpPr>
        <dsp:cNvPr id="0" name=""/>
        <dsp:cNvSpPr/>
      </dsp:nvSpPr>
      <dsp:spPr>
        <a:xfrm>
          <a:off x="2739849" y="230751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Open</a:t>
          </a:r>
          <a:r>
            <a:rPr lang="en-IN" sz="1400" kern="1200" baseline="0" dirty="0"/>
            <a:t> and Close Ended </a:t>
          </a:r>
          <a:endParaRPr lang="en-IN" sz="1400" kern="1200" dirty="0"/>
        </a:p>
      </dsp:txBody>
      <dsp:txXfrm>
        <a:off x="2982159" y="2517140"/>
        <a:ext cx="977532" cy="845681"/>
      </dsp:txXfrm>
    </dsp:sp>
    <dsp:sp modelId="{BAD0708A-A7C6-4693-A252-05D43DAE4B6D}">
      <dsp:nvSpPr>
        <dsp:cNvPr id="0" name=""/>
        <dsp:cNvSpPr/>
      </dsp:nvSpPr>
      <dsp:spPr>
        <a:xfrm>
          <a:off x="1237853" y="3100763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F0DB3D-30E8-44FB-B1C3-EFD7A93F4F72}">
      <dsp:nvSpPr>
        <dsp:cNvPr id="0" name=""/>
        <dsp:cNvSpPr/>
      </dsp:nvSpPr>
      <dsp:spPr>
        <a:xfrm>
          <a:off x="1398885" y="308640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baseline="0" dirty="0"/>
            <a:t>Credit Rating &amp; Risk Factors-Market risk </a:t>
          </a:r>
          <a:endParaRPr lang="en-IN" sz="1400" kern="1200" dirty="0"/>
        </a:p>
      </dsp:txBody>
      <dsp:txXfrm>
        <a:off x="1641195" y="3296030"/>
        <a:ext cx="977532" cy="845681"/>
      </dsp:txXfrm>
    </dsp:sp>
    <dsp:sp modelId="{785C5619-A084-4787-9DDF-AECC661FDAEE}">
      <dsp:nvSpPr>
        <dsp:cNvPr id="0" name=""/>
        <dsp:cNvSpPr/>
      </dsp:nvSpPr>
      <dsp:spPr>
        <a:xfrm>
          <a:off x="439334" y="2016845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C69D6D-EB9F-4648-B991-4B04A73F862A}">
      <dsp:nvSpPr>
        <dsp:cNvPr id="0" name=""/>
        <dsp:cNvSpPr/>
      </dsp:nvSpPr>
      <dsp:spPr>
        <a:xfrm>
          <a:off x="51695" y="230838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Evaluation of Fund </a:t>
          </a:r>
          <a:r>
            <a:rPr lang="en-IN" sz="1400" kern="1200" dirty="0" err="1"/>
            <a:t>Mgr</a:t>
          </a:r>
          <a:r>
            <a:rPr lang="en-IN" sz="1400" kern="1200" dirty="0"/>
            <a:t> capability measures  </a:t>
          </a:r>
        </a:p>
      </dsp:txBody>
      <dsp:txXfrm>
        <a:off x="294005" y="2518010"/>
        <a:ext cx="977532" cy="845681"/>
      </dsp:txXfrm>
    </dsp:sp>
    <dsp:sp modelId="{EF16CDF1-0FEB-4FAE-9DCA-E79724542A83}">
      <dsp:nvSpPr>
        <dsp:cNvPr id="0" name=""/>
        <dsp:cNvSpPr/>
      </dsp:nvSpPr>
      <dsp:spPr>
        <a:xfrm>
          <a:off x="51695" y="776278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Return &amp; Risk </a:t>
          </a:r>
          <a:r>
            <a:rPr lang="en-IN" sz="1400" kern="1200" baseline="0" dirty="0"/>
            <a:t> Measures- </a:t>
          </a:r>
          <a:endParaRPr lang="en-IN" sz="1400" kern="1200" dirty="0"/>
        </a:p>
      </dsp:txBody>
      <dsp:txXfrm>
        <a:off x="294005" y="985904"/>
        <a:ext cx="977532" cy="8456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8A6B5-2245-4838-A172-A8E26FFA9E6D}">
      <dsp:nvSpPr>
        <dsp:cNvPr id="0" name=""/>
        <dsp:cNvSpPr/>
      </dsp:nvSpPr>
      <dsp:spPr>
        <a:xfrm>
          <a:off x="1588666" y="1403741"/>
          <a:ext cx="1784216" cy="1543419"/>
        </a:xfrm>
        <a:prstGeom prst="hexagon">
          <a:avLst>
            <a:gd name="adj" fmla="val 28570"/>
            <a:gd name="vf" fmla="val 11547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Equity –Short-term Investing </a:t>
          </a:r>
        </a:p>
      </dsp:txBody>
      <dsp:txXfrm>
        <a:off x="1884336" y="1659507"/>
        <a:ext cx="1192876" cy="1031887"/>
      </dsp:txXfrm>
    </dsp:sp>
    <dsp:sp modelId="{BB08308B-ACE5-406B-8C79-3DEFC0052D57}">
      <dsp:nvSpPr>
        <dsp:cNvPr id="0" name=""/>
        <dsp:cNvSpPr/>
      </dsp:nvSpPr>
      <dsp:spPr>
        <a:xfrm>
          <a:off x="2705928" y="665319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6057E-DFF1-4E4E-96D0-F44FC42CD4B1}">
      <dsp:nvSpPr>
        <dsp:cNvPr id="0" name=""/>
        <dsp:cNvSpPr/>
      </dsp:nvSpPr>
      <dsp:spPr>
        <a:xfrm>
          <a:off x="1753018" y="0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 err="1"/>
            <a:t>Corportate</a:t>
          </a:r>
          <a:r>
            <a:rPr lang="en-IN" sz="1100" kern="1200" dirty="0"/>
            <a:t> –Actions </a:t>
          </a:r>
        </a:p>
      </dsp:txBody>
      <dsp:txXfrm>
        <a:off x="1995328" y="209626"/>
        <a:ext cx="977532" cy="845681"/>
      </dsp:txXfrm>
    </dsp:sp>
    <dsp:sp modelId="{2C1853D6-7C02-4BB9-AEF3-BA21E84B2A8E}">
      <dsp:nvSpPr>
        <dsp:cNvPr id="0" name=""/>
        <dsp:cNvSpPr/>
      </dsp:nvSpPr>
      <dsp:spPr>
        <a:xfrm>
          <a:off x="3491581" y="1749673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5A423-1575-4794-B51F-8032F3C9605F}">
      <dsp:nvSpPr>
        <dsp:cNvPr id="0" name=""/>
        <dsp:cNvSpPr/>
      </dsp:nvSpPr>
      <dsp:spPr>
        <a:xfrm>
          <a:off x="3093982" y="778019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Financial Results ,IPO’s</a:t>
          </a:r>
        </a:p>
      </dsp:txBody>
      <dsp:txXfrm>
        <a:off x="3336292" y="987645"/>
        <a:ext cx="977532" cy="845681"/>
      </dsp:txXfrm>
    </dsp:sp>
    <dsp:sp modelId="{E2885D0B-1FB2-4209-B72D-35BAB3D56030}">
      <dsp:nvSpPr>
        <dsp:cNvPr id="0" name=""/>
        <dsp:cNvSpPr/>
      </dsp:nvSpPr>
      <dsp:spPr>
        <a:xfrm>
          <a:off x="2945816" y="2973704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22CF8-79B4-4013-A17A-D39B59968C89}">
      <dsp:nvSpPr>
        <dsp:cNvPr id="0" name=""/>
        <dsp:cNvSpPr/>
      </dsp:nvSpPr>
      <dsp:spPr>
        <a:xfrm>
          <a:off x="3093982" y="230751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Bulk</a:t>
          </a:r>
          <a:r>
            <a:rPr lang="en-IN" sz="1100" kern="1200" baseline="0" dirty="0"/>
            <a:t> and Block Deals </a:t>
          </a:r>
          <a:endParaRPr lang="en-IN" sz="1100" kern="1200" dirty="0"/>
        </a:p>
      </dsp:txBody>
      <dsp:txXfrm>
        <a:off x="3336292" y="2517140"/>
        <a:ext cx="977532" cy="845681"/>
      </dsp:txXfrm>
    </dsp:sp>
    <dsp:sp modelId="{BAD0708A-A7C6-4693-A252-05D43DAE4B6D}">
      <dsp:nvSpPr>
        <dsp:cNvPr id="0" name=""/>
        <dsp:cNvSpPr/>
      </dsp:nvSpPr>
      <dsp:spPr>
        <a:xfrm>
          <a:off x="1591986" y="3100763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F0DB3D-30E8-44FB-B1C3-EFD7A93F4F72}">
      <dsp:nvSpPr>
        <dsp:cNvPr id="0" name=""/>
        <dsp:cNvSpPr/>
      </dsp:nvSpPr>
      <dsp:spPr>
        <a:xfrm>
          <a:off x="1753018" y="308640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Buying/Sellers</a:t>
          </a:r>
          <a:r>
            <a:rPr lang="en-IN" sz="1100" kern="1200" baseline="0" dirty="0"/>
            <a:t> Potential of </a:t>
          </a:r>
          <a:r>
            <a:rPr lang="en-IN" sz="1100" kern="1200" baseline="0" dirty="0" err="1"/>
            <a:t>Insttitutional</a:t>
          </a:r>
          <a:r>
            <a:rPr lang="en-IN" sz="1100" kern="1200" baseline="0" dirty="0"/>
            <a:t> investors-FII/DII’s/QIB’s</a:t>
          </a:r>
          <a:endParaRPr lang="en-IN" sz="1100" kern="1200" dirty="0"/>
        </a:p>
      </dsp:txBody>
      <dsp:txXfrm>
        <a:off x="1995328" y="3296030"/>
        <a:ext cx="977532" cy="845681"/>
      </dsp:txXfrm>
    </dsp:sp>
    <dsp:sp modelId="{785C5619-A084-4787-9DDF-AECC661FDAEE}">
      <dsp:nvSpPr>
        <dsp:cNvPr id="0" name=""/>
        <dsp:cNvSpPr/>
      </dsp:nvSpPr>
      <dsp:spPr>
        <a:xfrm>
          <a:off x="793467" y="2016845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C69D6D-EB9F-4648-B991-4B04A73F862A}">
      <dsp:nvSpPr>
        <dsp:cNvPr id="0" name=""/>
        <dsp:cNvSpPr/>
      </dsp:nvSpPr>
      <dsp:spPr>
        <a:xfrm>
          <a:off x="405828" y="230838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AGM/Board</a:t>
          </a:r>
          <a:r>
            <a:rPr lang="en-IN" sz="1100" kern="1200" baseline="0" dirty="0"/>
            <a:t> Meetings </a:t>
          </a:r>
          <a:endParaRPr lang="en-IN" sz="1100" kern="1200" dirty="0"/>
        </a:p>
      </dsp:txBody>
      <dsp:txXfrm>
        <a:off x="648138" y="2518010"/>
        <a:ext cx="977532" cy="845681"/>
      </dsp:txXfrm>
    </dsp:sp>
    <dsp:sp modelId="{EF16CDF1-0FEB-4FAE-9DCA-E79724542A83}">
      <dsp:nvSpPr>
        <dsp:cNvPr id="0" name=""/>
        <dsp:cNvSpPr/>
      </dsp:nvSpPr>
      <dsp:spPr>
        <a:xfrm>
          <a:off x="405828" y="776278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Fundamental Analysis &amp; Financial Ratios</a:t>
          </a:r>
        </a:p>
      </dsp:txBody>
      <dsp:txXfrm>
        <a:off x="648138" y="985904"/>
        <a:ext cx="977532" cy="8456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8A6B5-2245-4838-A172-A8E26FFA9E6D}">
      <dsp:nvSpPr>
        <dsp:cNvPr id="0" name=""/>
        <dsp:cNvSpPr/>
      </dsp:nvSpPr>
      <dsp:spPr>
        <a:xfrm>
          <a:off x="1312571" y="1403741"/>
          <a:ext cx="1768936" cy="1543419"/>
        </a:xfrm>
        <a:prstGeom prst="hexagon">
          <a:avLst>
            <a:gd name="adj" fmla="val 28570"/>
            <a:gd name="vf" fmla="val 11547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Money Markets –Investing –HNI’s /Corporate Clients-More than 1- 5Lakh</a:t>
          </a:r>
        </a:p>
      </dsp:txBody>
      <dsp:txXfrm>
        <a:off x="1606967" y="1660605"/>
        <a:ext cx="1180144" cy="1029691"/>
      </dsp:txXfrm>
    </dsp:sp>
    <dsp:sp modelId="{BB08308B-ACE5-406B-8C79-3DEFC0052D57}">
      <dsp:nvSpPr>
        <dsp:cNvPr id="0" name=""/>
        <dsp:cNvSpPr/>
      </dsp:nvSpPr>
      <dsp:spPr>
        <a:xfrm>
          <a:off x="3103450" y="909136"/>
          <a:ext cx="673351" cy="580033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6057E-DFF1-4E4E-96D0-F44FC42CD4B1}">
      <dsp:nvSpPr>
        <dsp:cNvPr id="0" name=""/>
        <dsp:cNvSpPr/>
      </dsp:nvSpPr>
      <dsp:spPr>
        <a:xfrm>
          <a:off x="0" y="1543206"/>
          <a:ext cx="1390424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GOI-Government dated Securities  </a:t>
          </a:r>
        </a:p>
      </dsp:txBody>
      <dsp:txXfrm>
        <a:off x="238630" y="1760299"/>
        <a:ext cx="913164" cy="830747"/>
      </dsp:txXfrm>
    </dsp:sp>
    <dsp:sp modelId="{2C1853D6-7C02-4BB9-AEF3-BA21E84B2A8E}">
      <dsp:nvSpPr>
        <dsp:cNvPr id="0" name=""/>
        <dsp:cNvSpPr/>
      </dsp:nvSpPr>
      <dsp:spPr>
        <a:xfrm>
          <a:off x="3207957" y="1749673"/>
          <a:ext cx="673351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5A423-1575-4794-B51F-8032F3C9605F}">
      <dsp:nvSpPr>
        <dsp:cNvPr id="0" name=""/>
        <dsp:cNvSpPr/>
      </dsp:nvSpPr>
      <dsp:spPr>
        <a:xfrm>
          <a:off x="3078922" y="1543203"/>
          <a:ext cx="146214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CP’s</a:t>
          </a:r>
        </a:p>
      </dsp:txBody>
      <dsp:txXfrm>
        <a:off x="3321231" y="1752830"/>
        <a:ext cx="977524" cy="845679"/>
      </dsp:txXfrm>
    </dsp:sp>
    <dsp:sp modelId="{E2885D0B-1FB2-4209-B72D-35BAB3D56030}">
      <dsp:nvSpPr>
        <dsp:cNvPr id="0" name=""/>
        <dsp:cNvSpPr/>
      </dsp:nvSpPr>
      <dsp:spPr>
        <a:xfrm>
          <a:off x="2661916" y="2973704"/>
          <a:ext cx="673351" cy="580033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22CF8-79B4-4013-A17A-D39B59968C89}">
      <dsp:nvSpPr>
        <dsp:cNvPr id="0" name=""/>
        <dsp:cNvSpPr/>
      </dsp:nvSpPr>
      <dsp:spPr>
        <a:xfrm>
          <a:off x="1420764" y="2944016"/>
          <a:ext cx="146214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CD’s </a:t>
          </a:r>
        </a:p>
      </dsp:txBody>
      <dsp:txXfrm>
        <a:off x="1663073" y="3153643"/>
        <a:ext cx="977524" cy="845679"/>
      </dsp:txXfrm>
    </dsp:sp>
    <dsp:sp modelId="{A7F0DB3D-30E8-44FB-B1C3-EFD7A93F4F72}">
      <dsp:nvSpPr>
        <dsp:cNvPr id="0" name=""/>
        <dsp:cNvSpPr/>
      </dsp:nvSpPr>
      <dsp:spPr>
        <a:xfrm>
          <a:off x="1433366" y="155210"/>
          <a:ext cx="146214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T-Bills</a:t>
          </a:r>
          <a:r>
            <a:rPr lang="en-IN" sz="1300" kern="1200" baseline="0" dirty="0"/>
            <a:t> </a:t>
          </a:r>
          <a:endParaRPr lang="en-IN" sz="1300" kern="1200" dirty="0"/>
        </a:p>
      </dsp:txBody>
      <dsp:txXfrm>
        <a:off x="1675675" y="364837"/>
        <a:ext cx="977524" cy="8456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8A6B5-2245-4838-A172-A8E26FFA9E6D}">
      <dsp:nvSpPr>
        <dsp:cNvPr id="0" name=""/>
        <dsp:cNvSpPr/>
      </dsp:nvSpPr>
      <dsp:spPr>
        <a:xfrm>
          <a:off x="1297259" y="1403741"/>
          <a:ext cx="1784216" cy="1543419"/>
        </a:xfrm>
        <a:prstGeom prst="hexagon">
          <a:avLst>
            <a:gd name="adj" fmla="val 28570"/>
            <a:gd name="vf" fmla="val 11547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500" kern="1200" dirty="0"/>
            <a:t>Forex –FX–Pricing Functionalities  </a:t>
          </a:r>
        </a:p>
      </dsp:txBody>
      <dsp:txXfrm>
        <a:off x="1592929" y="1659507"/>
        <a:ext cx="1192876" cy="1031887"/>
      </dsp:txXfrm>
    </dsp:sp>
    <dsp:sp modelId="{BB08308B-ACE5-406B-8C79-3DEFC0052D57}">
      <dsp:nvSpPr>
        <dsp:cNvPr id="0" name=""/>
        <dsp:cNvSpPr/>
      </dsp:nvSpPr>
      <dsp:spPr>
        <a:xfrm>
          <a:off x="2414521" y="665319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6057E-DFF1-4E4E-96D0-F44FC42CD4B1}">
      <dsp:nvSpPr>
        <dsp:cNvPr id="0" name=""/>
        <dsp:cNvSpPr/>
      </dsp:nvSpPr>
      <dsp:spPr>
        <a:xfrm>
          <a:off x="1461611" y="0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800" kern="1200" dirty="0"/>
            <a:t>Currency Pairs &amp;Base Quote /Direct /Indirect Quotes </a:t>
          </a:r>
        </a:p>
      </dsp:txBody>
      <dsp:txXfrm>
        <a:off x="1703921" y="209626"/>
        <a:ext cx="977532" cy="845681"/>
      </dsp:txXfrm>
    </dsp:sp>
    <dsp:sp modelId="{2C1853D6-7C02-4BB9-AEF3-BA21E84B2A8E}">
      <dsp:nvSpPr>
        <dsp:cNvPr id="0" name=""/>
        <dsp:cNvSpPr/>
      </dsp:nvSpPr>
      <dsp:spPr>
        <a:xfrm>
          <a:off x="3200174" y="1749673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5A423-1575-4794-B51F-8032F3C9605F}">
      <dsp:nvSpPr>
        <dsp:cNvPr id="0" name=""/>
        <dsp:cNvSpPr/>
      </dsp:nvSpPr>
      <dsp:spPr>
        <a:xfrm>
          <a:off x="2802575" y="778019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800" kern="1200" dirty="0"/>
            <a:t>FX</a:t>
          </a:r>
          <a:r>
            <a:rPr lang="en-IN" sz="800" kern="1200" baseline="0" dirty="0"/>
            <a:t> vs Events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800" kern="1200" baseline="0" dirty="0"/>
            <a:t>Economic  Events vs Fiscal Policies&amp; Geo Political Affects  -Like Inflation </a:t>
          </a:r>
          <a:r>
            <a:rPr lang="en-IN" sz="800" kern="1200" baseline="0" dirty="0" err="1"/>
            <a:t>etc,Exports</a:t>
          </a:r>
          <a:r>
            <a:rPr lang="en-IN" sz="800" kern="1200" baseline="0" dirty="0"/>
            <a:t> and Imports </a:t>
          </a:r>
          <a:endParaRPr lang="en-IN" sz="800" kern="1200" dirty="0"/>
        </a:p>
      </dsp:txBody>
      <dsp:txXfrm>
        <a:off x="3044885" y="987645"/>
        <a:ext cx="977532" cy="845681"/>
      </dsp:txXfrm>
    </dsp:sp>
    <dsp:sp modelId="{E2885D0B-1FB2-4209-B72D-35BAB3D56030}">
      <dsp:nvSpPr>
        <dsp:cNvPr id="0" name=""/>
        <dsp:cNvSpPr/>
      </dsp:nvSpPr>
      <dsp:spPr>
        <a:xfrm>
          <a:off x="2654409" y="2973704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22CF8-79B4-4013-A17A-D39B59968C89}">
      <dsp:nvSpPr>
        <dsp:cNvPr id="0" name=""/>
        <dsp:cNvSpPr/>
      </dsp:nvSpPr>
      <dsp:spPr>
        <a:xfrm>
          <a:off x="2802575" y="230751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800" kern="1200" dirty="0"/>
            <a:t>FX vs Risks –Market risk ,</a:t>
          </a:r>
          <a:r>
            <a:rPr lang="en-IN" sz="800" kern="1200" dirty="0" err="1"/>
            <a:t>Exchnage</a:t>
          </a:r>
          <a:r>
            <a:rPr lang="en-IN" sz="800" kern="1200" dirty="0"/>
            <a:t> Risk ,Country Risk etc  </a:t>
          </a:r>
        </a:p>
      </dsp:txBody>
      <dsp:txXfrm>
        <a:off x="3044885" y="2517140"/>
        <a:ext cx="977532" cy="845681"/>
      </dsp:txXfrm>
    </dsp:sp>
    <dsp:sp modelId="{BAD0708A-A7C6-4693-A252-05D43DAE4B6D}">
      <dsp:nvSpPr>
        <dsp:cNvPr id="0" name=""/>
        <dsp:cNvSpPr/>
      </dsp:nvSpPr>
      <dsp:spPr>
        <a:xfrm>
          <a:off x="1300579" y="3100763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F0DB3D-30E8-44FB-B1C3-EFD7A93F4F72}">
      <dsp:nvSpPr>
        <dsp:cNvPr id="0" name=""/>
        <dsp:cNvSpPr/>
      </dsp:nvSpPr>
      <dsp:spPr>
        <a:xfrm>
          <a:off x="1461611" y="308640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800" kern="1200" dirty="0"/>
            <a:t>Bid</a:t>
          </a:r>
          <a:r>
            <a:rPr lang="en-IN" sz="800" kern="1200" baseline="0" dirty="0"/>
            <a:t> /Ask Spread </a:t>
          </a:r>
          <a:endParaRPr lang="en-IN" sz="800" kern="1200" dirty="0"/>
        </a:p>
      </dsp:txBody>
      <dsp:txXfrm>
        <a:off x="1703921" y="3296030"/>
        <a:ext cx="977532" cy="845681"/>
      </dsp:txXfrm>
    </dsp:sp>
    <dsp:sp modelId="{785C5619-A084-4787-9DDF-AECC661FDAEE}">
      <dsp:nvSpPr>
        <dsp:cNvPr id="0" name=""/>
        <dsp:cNvSpPr/>
      </dsp:nvSpPr>
      <dsp:spPr>
        <a:xfrm>
          <a:off x="502060" y="2016845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C69D6D-EB9F-4648-B991-4B04A73F862A}">
      <dsp:nvSpPr>
        <dsp:cNvPr id="0" name=""/>
        <dsp:cNvSpPr/>
      </dsp:nvSpPr>
      <dsp:spPr>
        <a:xfrm>
          <a:off x="114421" y="230838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800" kern="1200" dirty="0"/>
            <a:t>Currency Triangulation &amp; Cross Currency &amp; Arbitration </a:t>
          </a:r>
        </a:p>
      </dsp:txBody>
      <dsp:txXfrm>
        <a:off x="356731" y="2518010"/>
        <a:ext cx="977532" cy="845681"/>
      </dsp:txXfrm>
    </dsp:sp>
    <dsp:sp modelId="{EF16CDF1-0FEB-4FAE-9DCA-E79724542A83}">
      <dsp:nvSpPr>
        <dsp:cNvPr id="0" name=""/>
        <dsp:cNvSpPr/>
      </dsp:nvSpPr>
      <dsp:spPr>
        <a:xfrm>
          <a:off x="114421" y="776278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800" kern="1200" dirty="0"/>
            <a:t>FX-Markets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800" kern="1200" dirty="0"/>
            <a:t>FX-Options 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800" kern="1200" dirty="0"/>
            <a:t>FX-Spot ,Forwards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800" kern="1200" dirty="0"/>
            <a:t>FX-Futures  </a:t>
          </a:r>
        </a:p>
      </dsp:txBody>
      <dsp:txXfrm>
        <a:off x="356731" y="985904"/>
        <a:ext cx="977532" cy="84568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8A6B5-2245-4838-A172-A8E26FFA9E6D}">
      <dsp:nvSpPr>
        <dsp:cNvPr id="0" name=""/>
        <dsp:cNvSpPr/>
      </dsp:nvSpPr>
      <dsp:spPr>
        <a:xfrm>
          <a:off x="1234533" y="1403741"/>
          <a:ext cx="1784216" cy="1543419"/>
        </a:xfrm>
        <a:prstGeom prst="hexagon">
          <a:avLst>
            <a:gd name="adj" fmla="val 28570"/>
            <a:gd name="vf" fmla="val 11547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Forex –FX Trading  </a:t>
          </a:r>
        </a:p>
      </dsp:txBody>
      <dsp:txXfrm>
        <a:off x="1530203" y="1659507"/>
        <a:ext cx="1192876" cy="1031887"/>
      </dsp:txXfrm>
    </dsp:sp>
    <dsp:sp modelId="{BB08308B-ACE5-406B-8C79-3DEFC0052D57}">
      <dsp:nvSpPr>
        <dsp:cNvPr id="0" name=""/>
        <dsp:cNvSpPr/>
      </dsp:nvSpPr>
      <dsp:spPr>
        <a:xfrm>
          <a:off x="2351795" y="665319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6057E-DFF1-4E4E-96D0-F44FC42CD4B1}">
      <dsp:nvSpPr>
        <dsp:cNvPr id="0" name=""/>
        <dsp:cNvSpPr/>
      </dsp:nvSpPr>
      <dsp:spPr>
        <a:xfrm>
          <a:off x="1398885" y="0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Technical</a:t>
          </a:r>
          <a:r>
            <a:rPr lang="en-IN" sz="1100" kern="1200" baseline="0" dirty="0"/>
            <a:t> Analysis –Complete </a:t>
          </a:r>
          <a:endParaRPr lang="en-IN" sz="1100" kern="1200" dirty="0"/>
        </a:p>
      </dsp:txBody>
      <dsp:txXfrm>
        <a:off x="1641195" y="209626"/>
        <a:ext cx="977532" cy="845681"/>
      </dsp:txXfrm>
    </dsp:sp>
    <dsp:sp modelId="{2C1853D6-7C02-4BB9-AEF3-BA21E84B2A8E}">
      <dsp:nvSpPr>
        <dsp:cNvPr id="0" name=""/>
        <dsp:cNvSpPr/>
      </dsp:nvSpPr>
      <dsp:spPr>
        <a:xfrm>
          <a:off x="3137448" y="1749673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5A423-1575-4794-B51F-8032F3C9605F}">
      <dsp:nvSpPr>
        <dsp:cNvPr id="0" name=""/>
        <dsp:cNvSpPr/>
      </dsp:nvSpPr>
      <dsp:spPr>
        <a:xfrm>
          <a:off x="2739849" y="778019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Dow Theory &amp;  Sentimental Analysis</a:t>
          </a:r>
        </a:p>
      </dsp:txBody>
      <dsp:txXfrm>
        <a:off x="2982159" y="987645"/>
        <a:ext cx="977532" cy="845681"/>
      </dsp:txXfrm>
    </dsp:sp>
    <dsp:sp modelId="{E2885D0B-1FB2-4209-B72D-35BAB3D56030}">
      <dsp:nvSpPr>
        <dsp:cNvPr id="0" name=""/>
        <dsp:cNvSpPr/>
      </dsp:nvSpPr>
      <dsp:spPr>
        <a:xfrm>
          <a:off x="2591683" y="2973704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22CF8-79B4-4013-A17A-D39B59968C89}">
      <dsp:nvSpPr>
        <dsp:cNvPr id="0" name=""/>
        <dsp:cNvSpPr/>
      </dsp:nvSpPr>
      <dsp:spPr>
        <a:xfrm>
          <a:off x="2739849" y="230751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Price</a:t>
          </a:r>
          <a:r>
            <a:rPr lang="en-IN" sz="1100" kern="1200" baseline="0" dirty="0"/>
            <a:t> Action Patterns </a:t>
          </a:r>
          <a:endParaRPr lang="en-IN" sz="1100" kern="1200" dirty="0"/>
        </a:p>
      </dsp:txBody>
      <dsp:txXfrm>
        <a:off x="2982159" y="2517140"/>
        <a:ext cx="977532" cy="845681"/>
      </dsp:txXfrm>
    </dsp:sp>
    <dsp:sp modelId="{BAD0708A-A7C6-4693-A252-05D43DAE4B6D}">
      <dsp:nvSpPr>
        <dsp:cNvPr id="0" name=""/>
        <dsp:cNvSpPr/>
      </dsp:nvSpPr>
      <dsp:spPr>
        <a:xfrm>
          <a:off x="1237853" y="3100763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F0DB3D-30E8-44FB-B1C3-EFD7A93F4F72}">
      <dsp:nvSpPr>
        <dsp:cNvPr id="0" name=""/>
        <dsp:cNvSpPr/>
      </dsp:nvSpPr>
      <dsp:spPr>
        <a:xfrm>
          <a:off x="1398885" y="308640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500" kern="1200" dirty="0"/>
            <a:t>Indicators</a:t>
          </a:r>
          <a:r>
            <a:rPr lang="en-IN" sz="1500" kern="1200" baseline="0" dirty="0"/>
            <a:t> –Trend /Volume/Momentum /Volatility</a:t>
          </a:r>
          <a:endParaRPr lang="en-IN" sz="1500" kern="1200" dirty="0"/>
        </a:p>
      </dsp:txBody>
      <dsp:txXfrm>
        <a:off x="1641195" y="3296030"/>
        <a:ext cx="977532" cy="845681"/>
      </dsp:txXfrm>
    </dsp:sp>
    <dsp:sp modelId="{785C5619-A084-4787-9DDF-AECC661FDAEE}">
      <dsp:nvSpPr>
        <dsp:cNvPr id="0" name=""/>
        <dsp:cNvSpPr/>
      </dsp:nvSpPr>
      <dsp:spPr>
        <a:xfrm>
          <a:off x="439334" y="2016845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C69D6D-EB9F-4648-B991-4B04A73F862A}">
      <dsp:nvSpPr>
        <dsp:cNvPr id="0" name=""/>
        <dsp:cNvSpPr/>
      </dsp:nvSpPr>
      <dsp:spPr>
        <a:xfrm>
          <a:off x="51695" y="230838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FX Order management /Limit mgmt./ </a:t>
          </a:r>
        </a:p>
      </dsp:txBody>
      <dsp:txXfrm>
        <a:off x="294005" y="2518010"/>
        <a:ext cx="977532" cy="845681"/>
      </dsp:txXfrm>
    </dsp:sp>
    <dsp:sp modelId="{EF16CDF1-0FEB-4FAE-9DCA-E79724542A83}">
      <dsp:nvSpPr>
        <dsp:cNvPr id="0" name=""/>
        <dsp:cNvSpPr/>
      </dsp:nvSpPr>
      <dsp:spPr>
        <a:xfrm>
          <a:off x="51695" y="776278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FX-Trade</a:t>
          </a:r>
          <a:r>
            <a:rPr lang="en-IN" sz="1100" kern="1200" baseline="0" dirty="0"/>
            <a:t> Systems &amp; Importance of Dollar Index –DXY and Crude  </a:t>
          </a:r>
          <a:endParaRPr lang="en-IN" sz="1100" kern="1200" dirty="0"/>
        </a:p>
      </dsp:txBody>
      <dsp:txXfrm>
        <a:off x="294005" y="985904"/>
        <a:ext cx="977532" cy="84568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8A6B5-2245-4838-A172-A8E26FFA9E6D}">
      <dsp:nvSpPr>
        <dsp:cNvPr id="0" name=""/>
        <dsp:cNvSpPr/>
      </dsp:nvSpPr>
      <dsp:spPr>
        <a:xfrm>
          <a:off x="1297259" y="1403741"/>
          <a:ext cx="1784216" cy="1543419"/>
        </a:xfrm>
        <a:prstGeom prst="hexagon">
          <a:avLst>
            <a:gd name="adj" fmla="val 28570"/>
            <a:gd name="vf" fmla="val 11547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Option</a:t>
          </a:r>
          <a:r>
            <a:rPr lang="en-IN" sz="1400" kern="1200" baseline="0" dirty="0"/>
            <a:t> Pricing –Black Scholes model </a:t>
          </a:r>
          <a:endParaRPr lang="en-IN" sz="1400" kern="1200" dirty="0"/>
        </a:p>
      </dsp:txBody>
      <dsp:txXfrm>
        <a:off x="1592929" y="1659507"/>
        <a:ext cx="1192876" cy="1031887"/>
      </dsp:txXfrm>
    </dsp:sp>
    <dsp:sp modelId="{BB08308B-ACE5-406B-8C79-3DEFC0052D57}">
      <dsp:nvSpPr>
        <dsp:cNvPr id="0" name=""/>
        <dsp:cNvSpPr/>
      </dsp:nvSpPr>
      <dsp:spPr>
        <a:xfrm>
          <a:off x="2414521" y="665319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6057E-DFF1-4E4E-96D0-F44FC42CD4B1}">
      <dsp:nvSpPr>
        <dsp:cNvPr id="0" name=""/>
        <dsp:cNvSpPr/>
      </dsp:nvSpPr>
      <dsp:spPr>
        <a:xfrm>
          <a:off x="1461611" y="0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Options</a:t>
          </a:r>
          <a:r>
            <a:rPr lang="en-IN" sz="1400" kern="1200" baseline="0" dirty="0"/>
            <a:t> &amp; Futures </a:t>
          </a:r>
          <a:endParaRPr lang="en-IN" sz="1400" kern="1200" dirty="0"/>
        </a:p>
      </dsp:txBody>
      <dsp:txXfrm>
        <a:off x="1703921" y="209626"/>
        <a:ext cx="977532" cy="845681"/>
      </dsp:txXfrm>
    </dsp:sp>
    <dsp:sp modelId="{2C1853D6-7C02-4BB9-AEF3-BA21E84B2A8E}">
      <dsp:nvSpPr>
        <dsp:cNvPr id="0" name=""/>
        <dsp:cNvSpPr/>
      </dsp:nvSpPr>
      <dsp:spPr>
        <a:xfrm>
          <a:off x="3200174" y="1749673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5A423-1575-4794-B51F-8032F3C9605F}">
      <dsp:nvSpPr>
        <dsp:cNvPr id="0" name=""/>
        <dsp:cNvSpPr/>
      </dsp:nvSpPr>
      <dsp:spPr>
        <a:xfrm>
          <a:off x="2802575" y="778019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VIX</a:t>
          </a:r>
          <a:r>
            <a:rPr lang="en-IN" sz="1400" kern="1200" baseline="0" dirty="0"/>
            <a:t> –Volatility </a:t>
          </a:r>
          <a:endParaRPr lang="en-IN" sz="1400" kern="1200" dirty="0"/>
        </a:p>
      </dsp:txBody>
      <dsp:txXfrm>
        <a:off x="3044885" y="987645"/>
        <a:ext cx="977532" cy="845681"/>
      </dsp:txXfrm>
    </dsp:sp>
    <dsp:sp modelId="{E2885D0B-1FB2-4209-B72D-35BAB3D56030}">
      <dsp:nvSpPr>
        <dsp:cNvPr id="0" name=""/>
        <dsp:cNvSpPr/>
      </dsp:nvSpPr>
      <dsp:spPr>
        <a:xfrm>
          <a:off x="2654409" y="2973704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22CF8-79B4-4013-A17A-D39B59968C89}">
      <dsp:nvSpPr>
        <dsp:cNvPr id="0" name=""/>
        <dsp:cNvSpPr/>
      </dsp:nvSpPr>
      <dsp:spPr>
        <a:xfrm>
          <a:off x="2802575" y="230751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Option Strategies –Hedging Techniques </a:t>
          </a:r>
        </a:p>
      </dsp:txBody>
      <dsp:txXfrm>
        <a:off x="3044885" y="2517140"/>
        <a:ext cx="977532" cy="845681"/>
      </dsp:txXfrm>
    </dsp:sp>
    <dsp:sp modelId="{BAD0708A-A7C6-4693-A252-05D43DAE4B6D}">
      <dsp:nvSpPr>
        <dsp:cNvPr id="0" name=""/>
        <dsp:cNvSpPr/>
      </dsp:nvSpPr>
      <dsp:spPr>
        <a:xfrm>
          <a:off x="1300579" y="3100763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F0DB3D-30E8-44FB-B1C3-EFD7A93F4F72}">
      <dsp:nvSpPr>
        <dsp:cNvPr id="0" name=""/>
        <dsp:cNvSpPr/>
      </dsp:nvSpPr>
      <dsp:spPr>
        <a:xfrm>
          <a:off x="1461611" y="308640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Indexation</a:t>
          </a:r>
          <a:r>
            <a:rPr lang="en-IN" sz="1400" kern="1200" baseline="0" dirty="0"/>
            <a:t> –Impact from Events </a:t>
          </a:r>
          <a:endParaRPr lang="en-IN" sz="1400" kern="1200" dirty="0"/>
        </a:p>
      </dsp:txBody>
      <dsp:txXfrm>
        <a:off x="1703921" y="3296030"/>
        <a:ext cx="977532" cy="845681"/>
      </dsp:txXfrm>
    </dsp:sp>
    <dsp:sp modelId="{785C5619-A084-4787-9DDF-AECC661FDAEE}">
      <dsp:nvSpPr>
        <dsp:cNvPr id="0" name=""/>
        <dsp:cNvSpPr/>
      </dsp:nvSpPr>
      <dsp:spPr>
        <a:xfrm>
          <a:off x="502060" y="2016845"/>
          <a:ext cx="673179" cy="58003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C69D6D-EB9F-4648-B991-4B04A73F862A}">
      <dsp:nvSpPr>
        <dsp:cNvPr id="0" name=""/>
        <dsp:cNvSpPr/>
      </dsp:nvSpPr>
      <dsp:spPr>
        <a:xfrm>
          <a:off x="114421" y="2308384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Option Chain analysis </a:t>
          </a:r>
        </a:p>
      </dsp:txBody>
      <dsp:txXfrm>
        <a:off x="356731" y="2518010"/>
        <a:ext cx="977532" cy="845681"/>
      </dsp:txXfrm>
    </dsp:sp>
    <dsp:sp modelId="{EF16CDF1-0FEB-4FAE-9DCA-E79724542A83}">
      <dsp:nvSpPr>
        <dsp:cNvPr id="0" name=""/>
        <dsp:cNvSpPr/>
      </dsp:nvSpPr>
      <dsp:spPr>
        <a:xfrm>
          <a:off x="114421" y="776278"/>
          <a:ext cx="1462152" cy="1264933"/>
        </a:xfrm>
        <a:prstGeom prst="hexagon">
          <a:avLst>
            <a:gd name="adj" fmla="val 28570"/>
            <a:gd name="vf" fmla="val 115470"/>
          </a:avLst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Greeks</a:t>
          </a:r>
          <a:r>
            <a:rPr lang="en-IN" sz="1400" kern="1200" baseline="0" dirty="0"/>
            <a:t> </a:t>
          </a:r>
          <a:endParaRPr lang="en-IN" sz="1400" kern="1200" dirty="0"/>
        </a:p>
      </dsp:txBody>
      <dsp:txXfrm>
        <a:off x="356731" y="985904"/>
        <a:ext cx="977532" cy="845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F4B87-CAE5-423C-860F-E674067E7FA4}" type="datetimeFigureOut">
              <a:rPr lang="en-IN" smtClean="0"/>
              <a:t>24-02-2025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6264E-6372-42E4-A4EF-41D40D9776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4220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2E664-7180-469E-2DD3-BFE305E7E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EBFE3-EAED-C9DE-B178-858F225AD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57BB1-904C-A14A-5E2E-1CA3FABC6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9E5A-F1DA-451B-8999-CB7D451680B6}" type="datetimeFigureOut">
              <a:rPr lang="en-IN" smtClean="0"/>
              <a:t>24-02-2025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9711E-1C3B-BC70-8A8E-BB2C24B22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4F2DA-8F06-736C-7A0B-0D17F8378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0BF77-D4C3-4DF5-BA5F-31E214CC4C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294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2309A-4054-82EB-3A59-504F886C4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13D24-9F35-80D9-5E91-5788A395E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20503-E912-2CAF-56EC-3E39382E5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9E5A-F1DA-451B-8999-CB7D451680B6}" type="datetimeFigureOut">
              <a:rPr lang="en-IN" smtClean="0"/>
              <a:t>24-02-2025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1CEB1-56C7-A33B-7A18-A661D53C5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1A1B8-3F5B-A62F-53EC-7BF8DCA81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0BF77-D4C3-4DF5-BA5F-31E214CC4C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5319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C359AA-6D3F-F3DE-6726-7C24CE700C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57997C-42D2-D18B-FE53-AE6D7D237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3AEE8-D974-8FA1-F7F7-71872537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9E5A-F1DA-451B-8999-CB7D451680B6}" type="datetimeFigureOut">
              <a:rPr lang="en-IN" smtClean="0"/>
              <a:t>24-02-2025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87779-116D-8A09-D08C-D94CB9D93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24BD4-5B34-4E84-AE96-F1E27D51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0BF77-D4C3-4DF5-BA5F-31E214CC4C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5978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D6BF3-A10C-58F0-D054-4BDB31D06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F837E-F36B-27F4-EDE4-2C05241F1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F715E-A5B4-4175-40C2-FDEA48A1D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9E5A-F1DA-451B-8999-CB7D451680B6}" type="datetimeFigureOut">
              <a:rPr lang="en-IN" smtClean="0"/>
              <a:t>24-02-2025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9B886-FE7E-D4C3-4A97-945417621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235C9-24DF-A4B0-C9A9-7D2695EA4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0BF77-D4C3-4DF5-BA5F-31E214CC4C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1510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17098-1CA2-31EE-F93F-0DD52BC62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A66C7-90AC-D795-62FB-2482CD095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63E3E-ACC0-F557-0BFB-718EAC77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9E5A-F1DA-451B-8999-CB7D451680B6}" type="datetimeFigureOut">
              <a:rPr lang="en-IN" smtClean="0"/>
              <a:t>24-02-2025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B9E6D-CD94-F1AE-4187-FCF970FF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828E4-3790-2B0A-6C1E-0287FED7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0BF77-D4C3-4DF5-BA5F-31E214CC4C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8425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8A5BA-90AD-8690-57E8-19D34819D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EE44B-3772-4F54-2E7D-C89380E60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2D058-E985-A596-3AE2-DCD96E645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EC718-275A-E7C1-2DBE-6278A59F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9E5A-F1DA-451B-8999-CB7D451680B6}" type="datetimeFigureOut">
              <a:rPr lang="en-IN" smtClean="0"/>
              <a:t>24-02-2025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1DC07-DBF5-AA46-87D8-AAF6FA30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42AC1-96C6-1CF3-D560-CD0E72534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0BF77-D4C3-4DF5-BA5F-31E214CC4C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5383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8717-B23A-9215-5423-7A9793A0A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B0242-BEC3-0A5A-B8AA-4569F9BB9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D437-FCBA-7069-80A2-AB878EDA6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32FF5-A539-E7D0-B4DA-B0C447B5B6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018299-E688-25F6-EE46-DA38ACE083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527C90-1149-A708-CDB0-5E29291B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9E5A-F1DA-451B-8999-CB7D451680B6}" type="datetimeFigureOut">
              <a:rPr lang="en-IN" smtClean="0"/>
              <a:t>24-02-2025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408C04-C937-E707-E09E-C6915475B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BD277F-9007-ADFC-0844-F6864869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0BF77-D4C3-4DF5-BA5F-31E214CC4C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6832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56F1E-EB5F-46C6-04B1-4BA6A4599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D48D3C-9899-F7B4-4F3D-02A6872BD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9E5A-F1DA-451B-8999-CB7D451680B6}" type="datetimeFigureOut">
              <a:rPr lang="en-IN" smtClean="0"/>
              <a:t>24-02-2025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1B68A-E47B-5DFF-6D98-4D40680E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7C7FB-E431-2305-7735-8B3599A8D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0BF77-D4C3-4DF5-BA5F-31E214CC4C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5186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23F1A2-D630-228C-58CA-9090CB955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9E5A-F1DA-451B-8999-CB7D451680B6}" type="datetimeFigureOut">
              <a:rPr lang="en-IN" smtClean="0"/>
              <a:t>24-02-2025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86AFAC-03A4-6D8F-2F3F-13C3493D8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55563-9C87-1F51-0A4C-BE7FF8A80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0BF77-D4C3-4DF5-BA5F-31E214CC4C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798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14810-8398-54BB-83DB-2D05F5FC0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531CB-C097-4368-5403-5C3BBE2C0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9B7806-A47C-9B58-05DF-72871A136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5CDAEA-E359-E49D-D45F-79EE5AD52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9E5A-F1DA-451B-8999-CB7D451680B6}" type="datetimeFigureOut">
              <a:rPr lang="en-IN" smtClean="0"/>
              <a:t>24-02-2025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C7F00-5775-0F2C-2C0E-A0D4D3C99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1AE55-306B-52FF-F2B5-6EDD65EC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0BF77-D4C3-4DF5-BA5F-31E214CC4C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2747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44792-6F18-48BF-EE2B-9D3232116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086332-815A-2292-B9A5-882ED30DF8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70D89D-DCE7-A697-1421-3ABBA9741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A3C1A-0305-1215-8C1D-EF8D6CB27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9E5A-F1DA-451B-8999-CB7D451680B6}" type="datetimeFigureOut">
              <a:rPr lang="en-IN" smtClean="0"/>
              <a:t>24-02-2025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266AB-7BF1-A029-2305-DCC3F38BF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F30D43-0151-DEFF-2971-A59776892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0BF77-D4C3-4DF5-BA5F-31E214CC4C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2227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F1E6B8-5156-7226-D4E8-61203A125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B0FDF-E0A6-251C-867D-7C990B3D1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0F66A-3EA8-CA9D-92AD-0EFADEC453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29E5A-F1DA-451B-8999-CB7D451680B6}" type="datetimeFigureOut">
              <a:rPr lang="en-IN" smtClean="0"/>
              <a:t>24-02-2025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9F9E4-7454-456C-E0BC-D81FC21B7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8AFA9-0AD2-1D2D-41E2-2C287FAE9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0BF77-D4C3-4DF5-BA5F-31E214CC4C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815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ardenfinance.in/" TargetMode="External"/><Relationship Id="rId5" Type="http://schemas.openxmlformats.org/officeDocument/2006/relationships/hyperlink" Target="http://www.lovefinance.in/" TargetMode="Externa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AAFC0-7F5E-5705-9CAA-BCB5C25EB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" y="35860"/>
            <a:ext cx="12160623" cy="6795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CC7F98-E928-C2A2-98FF-75BF27B28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4" y="62753"/>
            <a:ext cx="2016001" cy="21019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1B9B95-235A-0878-D8F5-B18C535E2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34" y="2164711"/>
            <a:ext cx="2016001" cy="973307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0C1AF3D-8054-3AE5-F83E-54AEB004A2F5}"/>
              </a:ext>
            </a:extLst>
          </p:cNvPr>
          <p:cNvSpPr txBox="1">
            <a:spLocks/>
          </p:cNvSpPr>
          <p:nvPr/>
        </p:nvSpPr>
        <p:spPr>
          <a:xfrm>
            <a:off x="9629192" y="4754192"/>
            <a:ext cx="2131401" cy="8382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b="1" dirty="0">
                <a:solidFill>
                  <a:schemeClr val="bg1"/>
                </a:solidFill>
              </a:rPr>
              <a:t>Satish  CFA</a:t>
            </a:r>
          </a:p>
          <a:p>
            <a:pPr marL="0" indent="0">
              <a:buNone/>
            </a:pPr>
            <a:r>
              <a:rPr lang="en-US" sz="23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3E2B3AB-1DC1-10E0-BE2B-9B37E7E6E2F9}"/>
              </a:ext>
            </a:extLst>
          </p:cNvPr>
          <p:cNvSpPr txBox="1">
            <a:spLocks/>
          </p:cNvSpPr>
          <p:nvPr/>
        </p:nvSpPr>
        <p:spPr>
          <a:xfrm>
            <a:off x="2442200" y="2003635"/>
            <a:ext cx="7992716" cy="3273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</a:rPr>
              <a:t>Financial Awareness on</a:t>
            </a:r>
          </a:p>
          <a:p>
            <a:r>
              <a:rPr lang="en-US" sz="4800" b="1" dirty="0">
                <a:solidFill>
                  <a:schemeClr val="bg1"/>
                </a:solidFill>
              </a:rPr>
              <a:t>Investments and Trading </a:t>
            </a:r>
          </a:p>
          <a:p>
            <a:r>
              <a:rPr lang="en-US" sz="4800" b="1" dirty="0">
                <a:solidFill>
                  <a:schemeClr val="bg1"/>
                </a:solidFill>
              </a:rPr>
              <a:t>Stock Markets </a:t>
            </a:r>
          </a:p>
          <a:p>
            <a:endParaRPr lang="en-US" sz="4800" b="1" dirty="0">
              <a:solidFill>
                <a:schemeClr val="bg1"/>
              </a:solidFill>
            </a:endParaRPr>
          </a:p>
          <a:p>
            <a:r>
              <a:rPr lang="en-US" sz="4800" b="1" dirty="0">
                <a:solidFill>
                  <a:schemeClr val="bg1"/>
                </a:solidFill>
              </a:rPr>
              <a:t>CAPITAL MARKETS -BSE/NSE India   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endParaRPr lang="en-US" sz="1500" b="1" dirty="0">
              <a:solidFill>
                <a:schemeClr val="bg1"/>
              </a:solidFill>
            </a:endParaRPr>
          </a:p>
          <a:p>
            <a:endParaRPr lang="en-US" sz="1500" b="1" dirty="0">
              <a:solidFill>
                <a:schemeClr val="bg1"/>
              </a:solidFill>
            </a:endParaRPr>
          </a:p>
          <a:p>
            <a:endParaRPr lang="en-US" sz="1500" b="1" dirty="0">
              <a:solidFill>
                <a:schemeClr val="bg1"/>
              </a:solidFill>
            </a:endParaRPr>
          </a:p>
          <a:p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6A944E-9B61-9E71-6DEF-64967127EF34}"/>
              </a:ext>
            </a:extLst>
          </p:cNvPr>
          <p:cNvSpPr txBox="1"/>
          <p:nvPr/>
        </p:nvSpPr>
        <p:spPr>
          <a:xfrm>
            <a:off x="197224" y="5746411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Note :Stock Markets are Subject to Capital Markets ,Corporate Finance ,Investment Banking ,Portfolio Management  &amp; Risk Management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9CB42A-5624-F5AE-A60A-24FAF7438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201" y="2544177"/>
            <a:ext cx="2400423" cy="5938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1DDB00-E4AD-FBD5-31F7-EABB0CA80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4838" y="2003635"/>
            <a:ext cx="2348527" cy="5405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C302F2-ECDA-9E50-30F8-26AA38A30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0201" y="81027"/>
            <a:ext cx="2291790" cy="192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80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980B5-4D22-25D6-13F8-C0CE9871B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886EC7-7E6D-32B2-AE64-B4B81C49E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" y="0"/>
            <a:ext cx="12160623" cy="6795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B8CD3D-DABD-D6E7-3690-F60A75624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635" y="62753"/>
            <a:ext cx="1564233" cy="6732494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80DE7C89-488C-1A9E-BFAB-CBC82CA1FC22}"/>
              </a:ext>
            </a:extLst>
          </p:cNvPr>
          <p:cNvSpPr txBox="1">
            <a:spLocks/>
          </p:cNvSpPr>
          <p:nvPr/>
        </p:nvSpPr>
        <p:spPr>
          <a:xfrm>
            <a:off x="165847" y="1040656"/>
            <a:ext cx="11694459" cy="5237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31E11A-2B39-008D-BB61-D91D0E2E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" y="150721"/>
            <a:ext cx="11779624" cy="739214"/>
          </a:xfrm>
        </p:spPr>
        <p:txBody>
          <a:bodyPr>
            <a:normAutofit fontScale="90000"/>
          </a:bodyPr>
          <a:lstStyle/>
          <a:p>
            <a:r>
              <a:rPr lang="en-IN" b="1" dirty="0">
                <a:solidFill>
                  <a:schemeClr val="bg1"/>
                </a:solidFill>
              </a:rPr>
              <a:t>Forex Trading and Investments(Wealth management) </a:t>
            </a:r>
            <a:r>
              <a:rPr lang="en-IN" sz="4400" b="1" dirty="0">
                <a:solidFill>
                  <a:schemeClr val="bg1"/>
                </a:solidFill>
              </a:rPr>
              <a:t> </a:t>
            </a:r>
            <a:endParaRPr lang="en-IN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F487A404-5DF6-4C06-A898-D72DD08D206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7320" y="977903"/>
          <a:ext cx="437915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183DE0A8-C60F-AF8E-2AF8-3EA7EEEC2E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1296745"/>
              </p:ext>
            </p:extLst>
          </p:nvPr>
        </p:nvGraphicFramePr>
        <p:xfrm>
          <a:off x="6057900" y="1040656"/>
          <a:ext cx="425369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271579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AAFC0-7F5E-5705-9CAA-BCB5C25EB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" y="0"/>
            <a:ext cx="12160623" cy="6795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A8EE8E-E130-BE80-2C76-FA463753A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635" y="62753"/>
            <a:ext cx="1564233" cy="673249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C0268DF-0516-AB0D-DA2B-B62482DB2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" y="150721"/>
            <a:ext cx="11779624" cy="739214"/>
          </a:xfrm>
        </p:spPr>
        <p:txBody>
          <a:bodyPr>
            <a:normAutofit/>
          </a:bodyPr>
          <a:lstStyle/>
          <a:p>
            <a:r>
              <a:rPr lang="en-IN" sz="4400" b="1" dirty="0">
                <a:solidFill>
                  <a:schemeClr val="bg1"/>
                </a:solidFill>
              </a:rPr>
              <a:t>Options : Basic Objective -Capital Protection</a:t>
            </a:r>
            <a:endParaRPr lang="en-IN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D40CCC-A653-F26B-836E-4857DC420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51" y="1685365"/>
            <a:ext cx="3803584" cy="37225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EC29BD-9C1C-2E89-78B9-F97ECD7E6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043" y="5445379"/>
            <a:ext cx="3813592" cy="11167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425D66-F12A-29FB-562E-AB3AB81A9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2654" y="1685365"/>
            <a:ext cx="4286607" cy="36127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B07B2B-B4A1-5836-76EA-AAC975E86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2653" y="5298141"/>
            <a:ext cx="4286607" cy="12640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3C0457-CFA2-1F66-8786-7EC04AD9A0FC}"/>
              </a:ext>
            </a:extLst>
          </p:cNvPr>
          <p:cNvSpPr txBox="1"/>
          <p:nvPr/>
        </p:nvSpPr>
        <p:spPr>
          <a:xfrm>
            <a:off x="597043" y="842401"/>
            <a:ext cx="41596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</a:rPr>
              <a:t>Financial Institutions ,Banks ,Hedge Funds Etc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EBE6FB-2525-E6F0-03CD-CC3D4F79F281}"/>
              </a:ext>
            </a:extLst>
          </p:cNvPr>
          <p:cNvSpPr txBox="1"/>
          <p:nvPr/>
        </p:nvSpPr>
        <p:spPr>
          <a:xfrm>
            <a:off x="5773424" y="1026040"/>
            <a:ext cx="4159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chemeClr val="bg1"/>
                </a:solidFill>
              </a:rPr>
              <a:t> </a:t>
            </a:r>
            <a:r>
              <a:rPr lang="en-IN" sz="2800" b="1" dirty="0">
                <a:solidFill>
                  <a:schemeClr val="bg1"/>
                </a:solidFill>
              </a:rPr>
              <a:t>Retail Traders </a:t>
            </a:r>
          </a:p>
        </p:txBody>
      </p:sp>
    </p:spTree>
    <p:extLst>
      <p:ext uri="{BB962C8B-B14F-4D97-AF65-F5344CB8AC3E}">
        <p14:creationId xmlns:p14="http://schemas.microsoft.com/office/powerpoint/2010/main" val="1939789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FD117-8F10-ED24-EF63-5C426BAAB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A6FA96-3147-9EB8-36BE-213D07655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" y="0"/>
            <a:ext cx="12160623" cy="6795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0A0169-2F5B-329C-42DE-7C9180EFF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635" y="62753"/>
            <a:ext cx="1564233" cy="6732494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862E7528-D7A5-141A-D098-CFDD34E0B428}"/>
              </a:ext>
            </a:extLst>
          </p:cNvPr>
          <p:cNvSpPr txBox="1">
            <a:spLocks/>
          </p:cNvSpPr>
          <p:nvPr/>
        </p:nvSpPr>
        <p:spPr>
          <a:xfrm>
            <a:off x="165847" y="1040656"/>
            <a:ext cx="11694459" cy="5237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03EACF-194D-9B4E-E203-DA86A78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" y="150721"/>
            <a:ext cx="11779624" cy="739214"/>
          </a:xfrm>
        </p:spPr>
        <p:txBody>
          <a:bodyPr/>
          <a:lstStyle/>
          <a:p>
            <a:r>
              <a:rPr lang="en-IN" b="1" dirty="0">
                <a:solidFill>
                  <a:schemeClr val="bg1"/>
                </a:solidFill>
              </a:rPr>
              <a:t>Options Trading and Investments</a:t>
            </a:r>
            <a:r>
              <a:rPr lang="en-IN" sz="4400" b="1" dirty="0">
                <a:solidFill>
                  <a:schemeClr val="bg1"/>
                </a:solidFill>
              </a:rPr>
              <a:t>:</a:t>
            </a:r>
            <a:endParaRPr lang="en-IN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E3C2399F-0A82-35ED-BCE4-9E0C2865D4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8529428"/>
              </p:ext>
            </p:extLst>
          </p:nvPr>
        </p:nvGraphicFramePr>
        <p:xfrm>
          <a:off x="327320" y="977903"/>
          <a:ext cx="437915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042B6368-235A-0C5B-EBD1-262317B1FD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9246099"/>
              </p:ext>
            </p:extLst>
          </p:nvPr>
        </p:nvGraphicFramePr>
        <p:xfrm>
          <a:off x="6057900" y="1040656"/>
          <a:ext cx="425369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68FC883-9FDE-C703-19DF-6B84EE7E00A5}"/>
              </a:ext>
            </a:extLst>
          </p:cNvPr>
          <p:cNvSpPr txBox="1"/>
          <p:nvPr/>
        </p:nvSpPr>
        <p:spPr>
          <a:xfrm>
            <a:off x="121131" y="5391994"/>
            <a:ext cx="76691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u="sng" dirty="0">
                <a:solidFill>
                  <a:schemeClr val="bg1"/>
                </a:solidFill>
              </a:rPr>
              <a:t>Managing Portfolio through Investing in Options –AUM &amp; BANKS /Institutions</a:t>
            </a:r>
          </a:p>
          <a:p>
            <a:r>
              <a:rPr lang="en-IN" dirty="0">
                <a:solidFill>
                  <a:schemeClr val="bg1"/>
                </a:solidFill>
              </a:rPr>
              <a:t>----AUM’s Manage portfolio through investing on Long term options either Equity Derivatives and Index Derivatives with selection of  Hedging techniques </a:t>
            </a:r>
          </a:p>
          <a:p>
            <a:r>
              <a:rPr lang="en-IN" dirty="0">
                <a:solidFill>
                  <a:schemeClr val="bg1"/>
                </a:solidFill>
              </a:rPr>
              <a:t>----Market Risk (Greeks And VAR) Plays the key role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9720D4-D035-E9B4-3196-F4B13B6672D7}"/>
              </a:ext>
            </a:extLst>
          </p:cNvPr>
          <p:cNvSpPr txBox="1"/>
          <p:nvPr/>
        </p:nvSpPr>
        <p:spPr>
          <a:xfrm>
            <a:off x="7835043" y="5436067"/>
            <a:ext cx="3576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 dirty="0">
                <a:solidFill>
                  <a:schemeClr val="bg1"/>
                </a:solidFill>
              </a:rPr>
              <a:t>Option Analysis /Analytics </a:t>
            </a:r>
            <a:r>
              <a:rPr lang="en-IN" dirty="0">
                <a:solidFill>
                  <a:schemeClr val="bg1"/>
                </a:solidFill>
              </a:rPr>
              <a:t>–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>
                <a:solidFill>
                  <a:schemeClr val="bg1"/>
                </a:solidFill>
              </a:rPr>
              <a:t>Explain through Excel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>
                <a:solidFill>
                  <a:schemeClr val="bg1"/>
                </a:solidFill>
              </a:rPr>
              <a:t>Opstra/Sensibul /Stock Mock tools etc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62615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AAFC0-7F5E-5705-9CAA-BCB5C25EB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32" y="-87968"/>
            <a:ext cx="12160623" cy="6795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A8EE8E-E130-BE80-2C76-FA463753A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635" y="62753"/>
            <a:ext cx="1564233" cy="673249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C0268DF-0516-AB0D-DA2B-B62482DB2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" y="150721"/>
            <a:ext cx="11779624" cy="739214"/>
          </a:xfrm>
        </p:spPr>
        <p:txBody>
          <a:bodyPr>
            <a:normAutofit/>
          </a:bodyPr>
          <a:lstStyle/>
          <a:p>
            <a:r>
              <a:rPr lang="en-IN" sz="4400" b="1" dirty="0">
                <a:solidFill>
                  <a:schemeClr val="bg1"/>
                </a:solidFill>
              </a:rPr>
              <a:t>Options :Hedging Techniques 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02A884-B10E-B6B6-BE81-2CB9F62EE483}"/>
              </a:ext>
            </a:extLst>
          </p:cNvPr>
          <p:cNvSpPr txBox="1"/>
          <p:nvPr/>
        </p:nvSpPr>
        <p:spPr>
          <a:xfrm>
            <a:off x="409094" y="1191816"/>
            <a:ext cx="236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 dirty="0">
                <a:solidFill>
                  <a:schemeClr val="bg1"/>
                </a:solidFill>
              </a:rPr>
              <a:t>Bullish Strategies </a:t>
            </a:r>
            <a:r>
              <a:rPr lang="en-IN" b="1" i="1" u="sng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4F4CFC-C85A-55C3-5A0E-B5A651DEA32C}"/>
              </a:ext>
            </a:extLst>
          </p:cNvPr>
          <p:cNvSpPr txBox="1"/>
          <p:nvPr/>
        </p:nvSpPr>
        <p:spPr>
          <a:xfrm>
            <a:off x="378445" y="1576461"/>
            <a:ext cx="268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Long call Butterfly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C6500E-D32E-347D-5066-8616617F3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657" y="1658953"/>
            <a:ext cx="349268" cy="4953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59756E-08D7-918F-6FF4-28E25852BBBB}"/>
              </a:ext>
            </a:extLst>
          </p:cNvPr>
          <p:cNvSpPr txBox="1"/>
          <p:nvPr/>
        </p:nvSpPr>
        <p:spPr>
          <a:xfrm>
            <a:off x="2775776" y="1605275"/>
            <a:ext cx="268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Bull call  Spread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AED7BA-24EC-BEDF-32CD-1BDB897CF565}"/>
              </a:ext>
            </a:extLst>
          </p:cNvPr>
          <p:cNvSpPr txBox="1"/>
          <p:nvPr/>
        </p:nvSpPr>
        <p:spPr>
          <a:xfrm>
            <a:off x="5483034" y="1605275"/>
            <a:ext cx="253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Bull  Put Butterfly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9DA181-7F6E-885C-34BB-AD2A428F1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901" y="1676155"/>
            <a:ext cx="349268" cy="4953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A1824C9-9020-2A6A-9688-4751B0BB1276}"/>
              </a:ext>
            </a:extLst>
          </p:cNvPr>
          <p:cNvSpPr/>
          <p:nvPr/>
        </p:nvSpPr>
        <p:spPr>
          <a:xfrm>
            <a:off x="5480104" y="1967240"/>
            <a:ext cx="551935" cy="20423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10E1AD8-278B-9660-BDE7-50BE6BF1B664}"/>
              </a:ext>
            </a:extLst>
          </p:cNvPr>
          <p:cNvSpPr/>
          <p:nvPr/>
        </p:nvSpPr>
        <p:spPr>
          <a:xfrm>
            <a:off x="6022378" y="1963086"/>
            <a:ext cx="780782" cy="198517"/>
          </a:xfrm>
          <a:prstGeom prst="rect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E8AB86-56DE-E9EC-650A-A1CB85FDD4E5}"/>
              </a:ext>
            </a:extLst>
          </p:cNvPr>
          <p:cNvSpPr/>
          <p:nvPr/>
        </p:nvSpPr>
        <p:spPr>
          <a:xfrm>
            <a:off x="6812821" y="1945793"/>
            <a:ext cx="483090" cy="215810"/>
          </a:xfrm>
          <a:prstGeom prst="rect">
            <a:avLst/>
          </a:prstGeom>
          <a:solidFill>
            <a:srgbClr val="FF33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F55FD6-0842-B4B1-0DC2-9143FB024E6F}"/>
              </a:ext>
            </a:extLst>
          </p:cNvPr>
          <p:cNvSpPr/>
          <p:nvPr/>
        </p:nvSpPr>
        <p:spPr>
          <a:xfrm>
            <a:off x="255314" y="1954700"/>
            <a:ext cx="662776" cy="18092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C30BC6-2208-7DA2-2085-5893E6B0B44A}"/>
              </a:ext>
            </a:extLst>
          </p:cNvPr>
          <p:cNvSpPr/>
          <p:nvPr/>
        </p:nvSpPr>
        <p:spPr>
          <a:xfrm flipV="1">
            <a:off x="935291" y="1951031"/>
            <a:ext cx="885411" cy="177012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5E680C-1D73-BB17-BEB9-9400BF30C450}"/>
              </a:ext>
            </a:extLst>
          </p:cNvPr>
          <p:cNvSpPr/>
          <p:nvPr/>
        </p:nvSpPr>
        <p:spPr>
          <a:xfrm>
            <a:off x="1847514" y="1955840"/>
            <a:ext cx="483090" cy="188259"/>
          </a:xfrm>
          <a:prstGeom prst="rect">
            <a:avLst/>
          </a:prstGeom>
          <a:solidFill>
            <a:srgbClr val="FF33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84BF0D-E2DE-2D2C-A64E-88974834A954}"/>
              </a:ext>
            </a:extLst>
          </p:cNvPr>
          <p:cNvSpPr/>
          <p:nvPr/>
        </p:nvSpPr>
        <p:spPr>
          <a:xfrm>
            <a:off x="2801979" y="1957962"/>
            <a:ext cx="623365" cy="188012"/>
          </a:xfrm>
          <a:prstGeom prst="rect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1E2238-0920-7582-710A-51F0AFC6F93D}"/>
              </a:ext>
            </a:extLst>
          </p:cNvPr>
          <p:cNvSpPr/>
          <p:nvPr/>
        </p:nvSpPr>
        <p:spPr>
          <a:xfrm flipV="1">
            <a:off x="3420194" y="1945793"/>
            <a:ext cx="824928" cy="180925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46C0EF-402C-500C-1ADD-8FFCEA1538AD}"/>
              </a:ext>
            </a:extLst>
          </p:cNvPr>
          <p:cNvSpPr/>
          <p:nvPr/>
        </p:nvSpPr>
        <p:spPr>
          <a:xfrm>
            <a:off x="4273544" y="1945794"/>
            <a:ext cx="653555" cy="206794"/>
          </a:xfrm>
          <a:prstGeom prst="rect">
            <a:avLst/>
          </a:prstGeom>
          <a:solidFill>
            <a:srgbClr val="FF33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BDAD04-4276-2E07-1B4F-9975B496CF7C}"/>
              </a:ext>
            </a:extLst>
          </p:cNvPr>
          <p:cNvSpPr txBox="1"/>
          <p:nvPr/>
        </p:nvSpPr>
        <p:spPr>
          <a:xfrm>
            <a:off x="387478" y="3244334"/>
            <a:ext cx="236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 dirty="0">
                <a:solidFill>
                  <a:schemeClr val="bg1"/>
                </a:solidFill>
              </a:rPr>
              <a:t>Bearish Strategies </a:t>
            </a:r>
            <a:r>
              <a:rPr lang="en-IN" b="1" i="1" u="sng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1D9AFD-CD5F-5860-47C7-3F41DFF7CAAC}"/>
              </a:ext>
            </a:extLst>
          </p:cNvPr>
          <p:cNvSpPr txBox="1"/>
          <p:nvPr/>
        </p:nvSpPr>
        <p:spPr>
          <a:xfrm>
            <a:off x="417289" y="3671645"/>
            <a:ext cx="268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Long Put Butterfly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77E2E63-77B3-51BD-45E5-766B0747C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239" y="3660809"/>
            <a:ext cx="349268" cy="4953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1BD0250-47D4-F700-1AD2-DEAC246D1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164" y="3766955"/>
            <a:ext cx="349268" cy="49532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AB291F7-35AD-7FFD-DC67-62FB9CB24DEF}"/>
              </a:ext>
            </a:extLst>
          </p:cNvPr>
          <p:cNvSpPr txBox="1"/>
          <p:nvPr/>
        </p:nvSpPr>
        <p:spPr>
          <a:xfrm>
            <a:off x="2575422" y="3654146"/>
            <a:ext cx="2418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Bear  call  Spread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66A819-88D5-77ED-FA55-FCFF4DA59BC0}"/>
              </a:ext>
            </a:extLst>
          </p:cNvPr>
          <p:cNvSpPr txBox="1"/>
          <p:nvPr/>
        </p:nvSpPr>
        <p:spPr>
          <a:xfrm>
            <a:off x="5414169" y="3645285"/>
            <a:ext cx="268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Bear  Put Spread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C07A355-8937-F8B5-E3CB-2FE5E1760E46}"/>
              </a:ext>
            </a:extLst>
          </p:cNvPr>
          <p:cNvSpPr/>
          <p:nvPr/>
        </p:nvSpPr>
        <p:spPr>
          <a:xfrm>
            <a:off x="273239" y="4098711"/>
            <a:ext cx="737565" cy="18801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D065198-2E43-2968-BCA8-56444687436D}"/>
              </a:ext>
            </a:extLst>
          </p:cNvPr>
          <p:cNvSpPr/>
          <p:nvPr/>
        </p:nvSpPr>
        <p:spPr>
          <a:xfrm>
            <a:off x="3329444" y="4104479"/>
            <a:ext cx="689526" cy="164715"/>
          </a:xfrm>
          <a:prstGeom prst="rect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08C0938-5B87-ECE9-F5FD-840942D05FBA}"/>
              </a:ext>
            </a:extLst>
          </p:cNvPr>
          <p:cNvSpPr/>
          <p:nvPr/>
        </p:nvSpPr>
        <p:spPr>
          <a:xfrm>
            <a:off x="6727918" y="4062004"/>
            <a:ext cx="483090" cy="218839"/>
          </a:xfrm>
          <a:prstGeom prst="rect">
            <a:avLst/>
          </a:prstGeom>
          <a:solidFill>
            <a:srgbClr val="FF33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14E3C97-4C82-90E0-BA8E-345507568A68}"/>
              </a:ext>
            </a:extLst>
          </p:cNvPr>
          <p:cNvSpPr/>
          <p:nvPr/>
        </p:nvSpPr>
        <p:spPr>
          <a:xfrm>
            <a:off x="4077521" y="4104479"/>
            <a:ext cx="483090" cy="188259"/>
          </a:xfrm>
          <a:prstGeom prst="rect">
            <a:avLst/>
          </a:prstGeom>
          <a:solidFill>
            <a:srgbClr val="FF33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D528149-1553-8CAE-E8E1-B86850C513B5}"/>
              </a:ext>
            </a:extLst>
          </p:cNvPr>
          <p:cNvSpPr/>
          <p:nvPr/>
        </p:nvSpPr>
        <p:spPr>
          <a:xfrm>
            <a:off x="2676507" y="4092831"/>
            <a:ext cx="623365" cy="188012"/>
          </a:xfrm>
          <a:prstGeom prst="rect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591EA17-A8A6-3E2C-EA57-5B268531D298}"/>
              </a:ext>
            </a:extLst>
          </p:cNvPr>
          <p:cNvSpPr/>
          <p:nvPr/>
        </p:nvSpPr>
        <p:spPr>
          <a:xfrm>
            <a:off x="5434225" y="4069734"/>
            <a:ext cx="623365" cy="218632"/>
          </a:xfrm>
          <a:prstGeom prst="rect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45A45E8-EBE0-76C1-FFAB-60C04AA22E03}"/>
              </a:ext>
            </a:extLst>
          </p:cNvPr>
          <p:cNvSpPr/>
          <p:nvPr/>
        </p:nvSpPr>
        <p:spPr>
          <a:xfrm>
            <a:off x="6076632" y="4073774"/>
            <a:ext cx="689526" cy="207069"/>
          </a:xfrm>
          <a:prstGeom prst="rect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34167B7-CD42-F8CC-9049-A85499E40E03}"/>
              </a:ext>
            </a:extLst>
          </p:cNvPr>
          <p:cNvSpPr/>
          <p:nvPr/>
        </p:nvSpPr>
        <p:spPr>
          <a:xfrm flipV="1">
            <a:off x="1007624" y="4111799"/>
            <a:ext cx="824928" cy="180925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D1A5A92-B9A5-8F17-0FFC-E42C8C8144F4}"/>
              </a:ext>
            </a:extLst>
          </p:cNvPr>
          <p:cNvSpPr/>
          <p:nvPr/>
        </p:nvSpPr>
        <p:spPr>
          <a:xfrm>
            <a:off x="1837472" y="4103027"/>
            <a:ext cx="527035" cy="199893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62A4EA-C3D1-9F2D-759C-6807F6270DB4}"/>
              </a:ext>
            </a:extLst>
          </p:cNvPr>
          <p:cNvSpPr txBox="1"/>
          <p:nvPr/>
        </p:nvSpPr>
        <p:spPr>
          <a:xfrm>
            <a:off x="319367" y="4581512"/>
            <a:ext cx="7208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 dirty="0">
                <a:solidFill>
                  <a:schemeClr val="bg1"/>
                </a:solidFill>
              </a:rPr>
              <a:t>Neutral  Strategies  :-Non Directional </a:t>
            </a:r>
          </a:p>
          <a:p>
            <a:pPr marL="342900" indent="-342900">
              <a:buAutoNum type="arabicPeriod"/>
            </a:pPr>
            <a:r>
              <a:rPr lang="en-IN" b="1" dirty="0">
                <a:solidFill>
                  <a:schemeClr val="bg1"/>
                </a:solidFill>
              </a:rPr>
              <a:t>Short  Side  : Straddle &amp; Strangle</a:t>
            </a:r>
          </a:p>
          <a:p>
            <a:pPr marL="342900" indent="-342900">
              <a:buAutoNum type="arabicPeriod"/>
            </a:pPr>
            <a:r>
              <a:rPr lang="en-IN" b="1" dirty="0">
                <a:solidFill>
                  <a:schemeClr val="bg1"/>
                </a:solidFill>
              </a:rPr>
              <a:t>Long   Side  :  Straddle &amp; Strangle</a:t>
            </a:r>
          </a:p>
          <a:p>
            <a:pPr marL="342900" indent="-342900">
              <a:buAutoNum type="arabicPeriod"/>
            </a:pPr>
            <a:r>
              <a:rPr lang="en-IN" b="1" dirty="0">
                <a:solidFill>
                  <a:schemeClr val="bg1"/>
                </a:solidFill>
              </a:rPr>
              <a:t>Short Put Butterfly and Short call Butterfly  </a:t>
            </a:r>
            <a:endParaRPr lang="en-IN" b="1" i="1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009225-E543-73A4-50D6-15E97F88D6FB}"/>
              </a:ext>
            </a:extLst>
          </p:cNvPr>
          <p:cNvSpPr txBox="1"/>
          <p:nvPr/>
        </p:nvSpPr>
        <p:spPr>
          <a:xfrm>
            <a:off x="325049" y="5510159"/>
            <a:ext cx="113738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u="sng" dirty="0">
              <a:solidFill>
                <a:schemeClr val="bg1"/>
              </a:solidFill>
            </a:endParaRPr>
          </a:p>
          <a:p>
            <a:r>
              <a:rPr lang="en-IN" u="sng" dirty="0">
                <a:solidFill>
                  <a:schemeClr val="bg1"/>
                </a:solidFill>
              </a:rPr>
              <a:t>Others : </a:t>
            </a:r>
          </a:p>
          <a:p>
            <a:r>
              <a:rPr lang="en-IN" b="1" dirty="0">
                <a:solidFill>
                  <a:schemeClr val="bg1"/>
                </a:solidFill>
              </a:rPr>
              <a:t>IRON  Butterfly / Short IRON Fly  : Secured Profit &amp; Protect  the gain from Similar view of Short Straddle </a:t>
            </a:r>
          </a:p>
          <a:p>
            <a:r>
              <a:rPr lang="en-IN" b="1" dirty="0">
                <a:solidFill>
                  <a:schemeClr val="bg1"/>
                </a:solidFill>
              </a:rPr>
              <a:t>IRON  Condor /Short Iron Condor : Protect the gain from Similar view of Short Strangle</a:t>
            </a:r>
          </a:p>
          <a:p>
            <a:r>
              <a:rPr lang="en-IN" b="1" dirty="0">
                <a:solidFill>
                  <a:schemeClr val="bg1"/>
                </a:solidFill>
              </a:rPr>
              <a:t>  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82C796-CD85-CE67-CFB6-14341602FD32}"/>
              </a:ext>
            </a:extLst>
          </p:cNvPr>
          <p:cNvSpPr txBox="1"/>
          <p:nvPr/>
        </p:nvSpPr>
        <p:spPr>
          <a:xfrm>
            <a:off x="417289" y="2201309"/>
            <a:ext cx="4509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Long call and Short Put-Naked Positions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2B754D-23AE-4589-DBFF-58527CA5A8A9}"/>
              </a:ext>
            </a:extLst>
          </p:cNvPr>
          <p:cNvSpPr/>
          <p:nvPr/>
        </p:nvSpPr>
        <p:spPr>
          <a:xfrm>
            <a:off x="510987" y="2597549"/>
            <a:ext cx="1425389" cy="220243"/>
          </a:xfrm>
          <a:prstGeom prst="rect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46ABB7-FAD5-AE71-6195-8CED38E81137}"/>
              </a:ext>
            </a:extLst>
          </p:cNvPr>
          <p:cNvSpPr/>
          <p:nvPr/>
        </p:nvSpPr>
        <p:spPr>
          <a:xfrm>
            <a:off x="1936376" y="2597549"/>
            <a:ext cx="1425389" cy="228608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9488B4-DC9C-D79D-6F82-517F200ED693}"/>
              </a:ext>
            </a:extLst>
          </p:cNvPr>
          <p:cNvSpPr txBox="1"/>
          <p:nvPr/>
        </p:nvSpPr>
        <p:spPr>
          <a:xfrm>
            <a:off x="7546781" y="3645285"/>
            <a:ext cx="4509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Long Put and Short Call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4E94E3-E92B-0A0D-CF0F-34B1BEF7F81F}"/>
              </a:ext>
            </a:extLst>
          </p:cNvPr>
          <p:cNvSpPr/>
          <p:nvPr/>
        </p:nvSpPr>
        <p:spPr>
          <a:xfrm>
            <a:off x="7664109" y="3994357"/>
            <a:ext cx="1425389" cy="244134"/>
          </a:xfrm>
          <a:prstGeom prst="rect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76F82D-DB1D-600C-6417-27F6790ABBFB}"/>
              </a:ext>
            </a:extLst>
          </p:cNvPr>
          <p:cNvSpPr/>
          <p:nvPr/>
        </p:nvSpPr>
        <p:spPr>
          <a:xfrm>
            <a:off x="9081246" y="3990175"/>
            <a:ext cx="1425389" cy="248316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9D69F7-D515-FB0F-3AA5-0E6C8391686C}"/>
              </a:ext>
            </a:extLst>
          </p:cNvPr>
          <p:cNvSpPr/>
          <p:nvPr/>
        </p:nvSpPr>
        <p:spPr>
          <a:xfrm>
            <a:off x="3953551" y="4878056"/>
            <a:ext cx="1425389" cy="228928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9954376-8407-17FC-6724-9A49BEEF13E8}"/>
              </a:ext>
            </a:extLst>
          </p:cNvPr>
          <p:cNvSpPr/>
          <p:nvPr/>
        </p:nvSpPr>
        <p:spPr>
          <a:xfrm>
            <a:off x="5370688" y="4855261"/>
            <a:ext cx="1425389" cy="251723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BD49A5E-A4D3-1E1C-B2C8-7402D01F856F}"/>
              </a:ext>
            </a:extLst>
          </p:cNvPr>
          <p:cNvSpPr/>
          <p:nvPr/>
        </p:nvSpPr>
        <p:spPr>
          <a:xfrm>
            <a:off x="3962043" y="5130658"/>
            <a:ext cx="1425389" cy="244134"/>
          </a:xfrm>
          <a:prstGeom prst="rect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36C24A6-E451-D4E9-317F-BF0DAFD2FB87}"/>
              </a:ext>
            </a:extLst>
          </p:cNvPr>
          <p:cNvSpPr/>
          <p:nvPr/>
        </p:nvSpPr>
        <p:spPr>
          <a:xfrm>
            <a:off x="5387432" y="5106984"/>
            <a:ext cx="1425389" cy="268159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6268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5074F-4E20-07E7-372B-A4BB91917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DEDCAD-75EF-7262-5147-D5BDAB06C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" y="0"/>
            <a:ext cx="12160623" cy="6795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E1108C-B464-9859-42EC-04C76F917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635" y="62753"/>
            <a:ext cx="1564233" cy="673249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5C5B7E1-8FAA-43B8-DD13-D9A0DA751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6" y="179294"/>
            <a:ext cx="11779624" cy="995833"/>
          </a:xfrm>
        </p:spPr>
        <p:txBody>
          <a:bodyPr>
            <a:normAutofit fontScale="90000"/>
          </a:bodyPr>
          <a:lstStyle/>
          <a:p>
            <a:r>
              <a:rPr lang="en-IN" b="1" dirty="0">
                <a:solidFill>
                  <a:schemeClr val="bg1"/>
                </a:solidFill>
              </a:rPr>
              <a:t>Hedging On Equity /Stock Options</a:t>
            </a:r>
            <a:br>
              <a:rPr lang="en-IN" b="1" dirty="0">
                <a:solidFill>
                  <a:schemeClr val="bg1"/>
                </a:solidFill>
              </a:rPr>
            </a:br>
            <a:r>
              <a:rPr lang="en-IN" b="1" dirty="0">
                <a:solidFill>
                  <a:schemeClr val="bg1"/>
                </a:solidFill>
              </a:rPr>
              <a:t>-Timing of Hedging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6E0A13-3595-55DF-9E86-00BCC2E3D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775" y="3173506"/>
            <a:ext cx="7372729" cy="3434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701C2F-CC6A-5BF0-7B0A-F5519EB6F6FF}"/>
              </a:ext>
            </a:extLst>
          </p:cNvPr>
          <p:cNvSpPr txBox="1"/>
          <p:nvPr/>
        </p:nvSpPr>
        <p:spPr>
          <a:xfrm>
            <a:off x="121132" y="1381315"/>
            <a:ext cx="99956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IN" dirty="0">
                <a:solidFill>
                  <a:schemeClr val="bg1"/>
                </a:solidFill>
              </a:rPr>
              <a:t>Financial Results</a:t>
            </a:r>
          </a:p>
          <a:p>
            <a:pPr marL="342900" indent="-342900">
              <a:buAutoNum type="arabicPeriod"/>
            </a:pPr>
            <a:r>
              <a:rPr lang="en-IN" dirty="0">
                <a:solidFill>
                  <a:schemeClr val="bg1"/>
                </a:solidFill>
              </a:rPr>
              <a:t>Mergers and </a:t>
            </a:r>
            <a:r>
              <a:rPr lang="en-IN" dirty="0" err="1">
                <a:solidFill>
                  <a:schemeClr val="bg1"/>
                </a:solidFill>
              </a:rPr>
              <a:t>Acquisitons</a:t>
            </a:r>
            <a:r>
              <a:rPr lang="en-IN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en-IN" dirty="0">
                <a:solidFill>
                  <a:schemeClr val="bg1"/>
                </a:solidFill>
              </a:rPr>
              <a:t>Getting Projects /New Announcements </a:t>
            </a:r>
          </a:p>
          <a:p>
            <a:pPr marL="342900" indent="-342900">
              <a:buAutoNum type="arabicPeriod"/>
            </a:pPr>
            <a:r>
              <a:rPr lang="en-IN" dirty="0">
                <a:solidFill>
                  <a:schemeClr val="bg1"/>
                </a:solidFill>
              </a:rPr>
              <a:t>Govt </a:t>
            </a:r>
            <a:r>
              <a:rPr lang="en-IN" dirty="0" err="1">
                <a:solidFill>
                  <a:schemeClr val="bg1"/>
                </a:solidFill>
              </a:rPr>
              <a:t>Intiates</a:t>
            </a:r>
            <a:r>
              <a:rPr lang="en-IN" dirty="0">
                <a:solidFill>
                  <a:schemeClr val="bg1"/>
                </a:solidFill>
              </a:rPr>
              <a:t> on Particular Sector</a:t>
            </a:r>
          </a:p>
          <a:p>
            <a:pPr marL="342900" indent="-342900">
              <a:buAutoNum type="arabicPeriod"/>
            </a:pPr>
            <a:r>
              <a:rPr lang="en-IN" dirty="0">
                <a:solidFill>
                  <a:schemeClr val="bg1"/>
                </a:solidFill>
              </a:rPr>
              <a:t>Currency appreciates/Depreciation –Impact  on IT </a:t>
            </a:r>
          </a:p>
        </p:txBody>
      </p:sp>
    </p:spTree>
    <p:extLst>
      <p:ext uri="{BB962C8B-B14F-4D97-AF65-F5344CB8AC3E}">
        <p14:creationId xmlns:p14="http://schemas.microsoft.com/office/powerpoint/2010/main" val="965298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58B21-4E3B-ED98-07C6-C51247A9E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D457BA-57F3-5345-D0F2-F233FBE27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" y="0"/>
            <a:ext cx="12160623" cy="6795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41EA00-0D6E-E61A-B8BC-261925F6D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635" y="62753"/>
            <a:ext cx="1564233" cy="673249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40D2B1E-3963-B4BA-8B2E-E2AEDA99A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32" y="13448"/>
            <a:ext cx="11779624" cy="510988"/>
          </a:xfrm>
        </p:spPr>
        <p:txBody>
          <a:bodyPr>
            <a:normAutofit fontScale="90000"/>
          </a:bodyPr>
          <a:lstStyle/>
          <a:p>
            <a:r>
              <a:rPr lang="en-IN" b="1" dirty="0">
                <a:solidFill>
                  <a:schemeClr val="bg1"/>
                </a:solidFill>
              </a:rPr>
              <a:t>Options Strategies: Pay off Analysis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E30681-7172-27EC-D6F1-4F27552F7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32" y="573741"/>
            <a:ext cx="10385503" cy="2310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34D7-5B63-8A27-3779-53F81A208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129" y="2884206"/>
            <a:ext cx="4697506" cy="39110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DD98E8-7630-E552-D280-E0229236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132" y="2884206"/>
            <a:ext cx="5687997" cy="3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87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C36CA-8532-09FF-113D-5AF54E86F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8A00E6-0228-3D9B-BA14-4AB2C56EA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" y="0"/>
            <a:ext cx="12160623" cy="6795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8BDC01-45B2-B8B0-B3FD-5AB52BB3A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635" y="62753"/>
            <a:ext cx="1564233" cy="6732494"/>
          </a:xfrm>
          <a:prstGeom prst="rect">
            <a:avLst/>
          </a:prstGeom>
        </p:spPr>
      </p:pic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B5C7E85-B23C-57F4-F117-BCD055BD0900}"/>
              </a:ext>
            </a:extLst>
          </p:cNvPr>
          <p:cNvSpPr txBox="1">
            <a:spLocks/>
          </p:cNvSpPr>
          <p:nvPr/>
        </p:nvSpPr>
        <p:spPr>
          <a:xfrm>
            <a:off x="248770" y="1191092"/>
            <a:ext cx="11694459" cy="5237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IN" sz="2000" dirty="0">
                <a:solidFill>
                  <a:schemeClr val="bg1"/>
                </a:solidFill>
              </a:rPr>
              <a:t>Investing in Mutual Funds (Advantage from tax based policy instruments)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2000" dirty="0">
                <a:solidFill>
                  <a:schemeClr val="bg1"/>
                </a:solidFill>
              </a:rPr>
              <a:t>Investment in Debt and Equity oriented Funds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2000" dirty="0">
                <a:solidFill>
                  <a:schemeClr val="bg1"/>
                </a:solidFill>
              </a:rPr>
              <a:t>Investment –</a:t>
            </a:r>
            <a:r>
              <a:rPr lang="en-IN" sz="2000" dirty="0" err="1">
                <a:solidFill>
                  <a:schemeClr val="bg1"/>
                </a:solidFill>
              </a:rPr>
              <a:t>Insuarance</a:t>
            </a:r>
            <a:r>
              <a:rPr lang="en-IN" sz="2000" dirty="0">
                <a:solidFill>
                  <a:schemeClr val="bg1"/>
                </a:solidFill>
              </a:rPr>
              <a:t> coverage with Growth funds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2000" dirty="0">
                <a:solidFill>
                  <a:schemeClr val="bg1"/>
                </a:solidFill>
              </a:rPr>
              <a:t>Government schemes/Postal deposits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2000" dirty="0">
                <a:solidFill>
                  <a:schemeClr val="bg1"/>
                </a:solidFill>
              </a:rPr>
              <a:t>Investment in Long term –Equity  </a:t>
            </a:r>
          </a:p>
          <a:p>
            <a:pPr>
              <a:buFont typeface="Wingdings" panose="05000000000000000000" pitchFamily="2" charset="2"/>
              <a:buChar char="Ø"/>
            </a:pPr>
            <a:endParaRPr lang="en-IN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N" dirty="0"/>
          </a:p>
          <a:p>
            <a:endParaRPr lang="en-IN" dirty="0"/>
          </a:p>
          <a:p>
            <a:endParaRPr lang="en-IN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BD5E0C-7F35-E318-27BE-DC01957A0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" y="150721"/>
            <a:ext cx="11779624" cy="739214"/>
          </a:xfrm>
        </p:spPr>
        <p:txBody>
          <a:bodyPr>
            <a:normAutofit/>
          </a:bodyPr>
          <a:lstStyle/>
          <a:p>
            <a:r>
              <a:rPr lang="en-IN" b="1" dirty="0">
                <a:solidFill>
                  <a:schemeClr val="bg1"/>
                </a:solidFill>
              </a:rPr>
              <a:t>Retirement Planning /Financial Planning</a:t>
            </a:r>
          </a:p>
        </p:txBody>
      </p:sp>
    </p:spTree>
    <p:extLst>
      <p:ext uri="{BB962C8B-B14F-4D97-AF65-F5344CB8AC3E}">
        <p14:creationId xmlns:p14="http://schemas.microsoft.com/office/powerpoint/2010/main" val="2990638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DC0F8-7777-875D-CD88-AD6F33F95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979F92-CBD9-AE28-2538-63D7E2614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" y="0"/>
            <a:ext cx="12160623" cy="6795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724E58-CDA7-DBF9-AFC1-9FC40ACF2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635" y="62753"/>
            <a:ext cx="1564233" cy="6732494"/>
          </a:xfrm>
          <a:prstGeom prst="rect">
            <a:avLst/>
          </a:prstGeom>
        </p:spPr>
      </p:pic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4295FF1-CC0F-82DE-9AFD-CCACC77A9419}"/>
              </a:ext>
            </a:extLst>
          </p:cNvPr>
          <p:cNvSpPr txBox="1">
            <a:spLocks/>
          </p:cNvSpPr>
          <p:nvPr/>
        </p:nvSpPr>
        <p:spPr>
          <a:xfrm>
            <a:off x="248770" y="1191092"/>
            <a:ext cx="11694459" cy="5237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                                                                               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E26B924-96A2-F528-0256-0178A29E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58" y="44966"/>
            <a:ext cx="11779624" cy="739214"/>
          </a:xfrm>
        </p:spPr>
        <p:txBody>
          <a:bodyPr>
            <a:normAutofit/>
          </a:bodyPr>
          <a:lstStyle/>
          <a:p>
            <a:r>
              <a:rPr lang="en-IN" b="1" dirty="0">
                <a:solidFill>
                  <a:schemeClr val="bg1"/>
                </a:solidFill>
              </a:rPr>
              <a:t>Coverage of Financial markets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481FD4-3689-A17C-C846-3CD906C3F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526" y="1342647"/>
            <a:ext cx="6864703" cy="4475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1E3F3C-EEF1-F0BD-E3C4-AC66CB328B85}"/>
              </a:ext>
            </a:extLst>
          </p:cNvPr>
          <p:cNvSpPr txBox="1"/>
          <p:nvPr/>
        </p:nvSpPr>
        <p:spPr>
          <a:xfrm>
            <a:off x="150375" y="829146"/>
            <a:ext cx="6162040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500" b="1" u="sng" dirty="0">
                <a:solidFill>
                  <a:schemeClr val="bg1"/>
                </a:solidFill>
              </a:rPr>
              <a:t>Indian Markets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500" dirty="0">
                <a:solidFill>
                  <a:schemeClr val="bg1"/>
                </a:solidFill>
              </a:rPr>
              <a:t>Sensex /Nifty 50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500" dirty="0">
                <a:solidFill>
                  <a:schemeClr val="bg1"/>
                </a:solidFill>
              </a:rPr>
              <a:t>Bank Nifty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500" dirty="0">
                <a:solidFill>
                  <a:schemeClr val="bg1"/>
                </a:solidFill>
              </a:rPr>
              <a:t>Fin Nifty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500" dirty="0">
                <a:solidFill>
                  <a:schemeClr val="bg1"/>
                </a:solidFill>
              </a:rPr>
              <a:t>Gold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500" dirty="0">
                <a:solidFill>
                  <a:schemeClr val="bg1"/>
                </a:solidFill>
              </a:rPr>
              <a:t>MCX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500" dirty="0">
                <a:solidFill>
                  <a:schemeClr val="bg1"/>
                </a:solidFill>
              </a:rPr>
              <a:t>Forex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IN" sz="3500" u="sng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500" u="sng" dirty="0" err="1">
                <a:solidFill>
                  <a:schemeClr val="bg1"/>
                </a:solidFill>
              </a:rPr>
              <a:t>Analyze</a:t>
            </a:r>
            <a:r>
              <a:rPr lang="en-IN" sz="2500" u="sng" dirty="0">
                <a:solidFill>
                  <a:schemeClr val="bg1"/>
                </a:solidFill>
              </a:rPr>
              <a:t> Impact from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500" dirty="0">
                <a:solidFill>
                  <a:schemeClr val="bg1"/>
                </a:solidFill>
              </a:rPr>
              <a:t>Economies (RBI,US FED , Europe and Asian Markets ,union Budget etc)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500" dirty="0">
                <a:solidFill>
                  <a:schemeClr val="bg1"/>
                </a:solidFill>
              </a:rPr>
              <a:t>Market events and Financial Events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500" dirty="0">
                <a:solidFill>
                  <a:schemeClr val="bg1"/>
                </a:solidFill>
              </a:rPr>
              <a:t>Crude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500" dirty="0">
                <a:solidFill>
                  <a:schemeClr val="bg1"/>
                </a:solidFill>
              </a:rPr>
              <a:t>Dollar Index (DXY 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500" dirty="0">
                <a:solidFill>
                  <a:schemeClr val="bg1"/>
                </a:solidFill>
              </a:rPr>
              <a:t>US /Europe/Asian Markets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500" dirty="0">
                <a:solidFill>
                  <a:schemeClr val="bg1"/>
                </a:solidFill>
              </a:rPr>
              <a:t>FII’s /DII’s etc </a:t>
            </a:r>
          </a:p>
        </p:txBody>
      </p:sp>
    </p:spTree>
    <p:extLst>
      <p:ext uri="{BB962C8B-B14F-4D97-AF65-F5344CB8AC3E}">
        <p14:creationId xmlns:p14="http://schemas.microsoft.com/office/powerpoint/2010/main" val="512010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AAFC0-7F5E-5705-9CAA-BCB5C25EB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" y="0"/>
            <a:ext cx="12160623" cy="6795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A8EE8E-E130-BE80-2C76-FA463753A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635" y="62753"/>
            <a:ext cx="1564233" cy="6732494"/>
          </a:xfrm>
          <a:prstGeom prst="rect">
            <a:avLst/>
          </a:prstGeom>
        </p:spPr>
      </p:pic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A5F13A65-AA5E-D9AA-6F35-BF180C936503}"/>
              </a:ext>
            </a:extLst>
          </p:cNvPr>
          <p:cNvSpPr txBox="1">
            <a:spLocks/>
          </p:cNvSpPr>
          <p:nvPr/>
        </p:nvSpPr>
        <p:spPr>
          <a:xfrm>
            <a:off x="201814" y="628282"/>
            <a:ext cx="11694459" cy="420444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IN" dirty="0"/>
          </a:p>
          <a:p>
            <a:r>
              <a:rPr lang="en-IN" sz="2900" b="1" u="sng" dirty="0">
                <a:solidFill>
                  <a:schemeClr val="bg1"/>
                </a:solidFill>
              </a:rPr>
              <a:t>Technical  Analysis : </a:t>
            </a:r>
          </a:p>
          <a:p>
            <a:r>
              <a:rPr lang="en-IN" sz="2900" dirty="0">
                <a:solidFill>
                  <a:schemeClr val="bg1"/>
                </a:solidFill>
              </a:rPr>
              <a:t>Candle sticks &amp; Bar Charts  and Line charts  : Price Action from  Green and Red Candle </a:t>
            </a:r>
          </a:p>
          <a:p>
            <a:r>
              <a:rPr lang="en-IN" sz="2900" dirty="0">
                <a:solidFill>
                  <a:schemeClr val="bg1"/>
                </a:solidFill>
              </a:rPr>
              <a:t>Support and Resistance ,CPR , Pivot Points ,Break out analysis </a:t>
            </a:r>
          </a:p>
          <a:p>
            <a:r>
              <a:rPr lang="en-IN" sz="2900" dirty="0">
                <a:solidFill>
                  <a:schemeClr val="bg1"/>
                </a:solidFill>
              </a:rPr>
              <a:t>VWAP –</a:t>
            </a:r>
          </a:p>
          <a:p>
            <a:r>
              <a:rPr lang="en-IN" sz="2900" dirty="0">
                <a:solidFill>
                  <a:schemeClr val="bg1"/>
                </a:solidFill>
              </a:rPr>
              <a:t>Moving averages –DMA ,EMA ,MACD and </a:t>
            </a:r>
            <a:r>
              <a:rPr lang="en-IN" sz="2900" dirty="0" err="1">
                <a:solidFill>
                  <a:schemeClr val="bg1"/>
                </a:solidFill>
              </a:rPr>
              <a:t>RSI,Bollinger</a:t>
            </a:r>
            <a:r>
              <a:rPr lang="en-IN" sz="2900" dirty="0">
                <a:solidFill>
                  <a:schemeClr val="bg1"/>
                </a:solidFill>
              </a:rPr>
              <a:t> Bands </a:t>
            </a:r>
          </a:p>
          <a:p>
            <a:r>
              <a:rPr lang="en-IN" sz="2900" dirty="0">
                <a:solidFill>
                  <a:schemeClr val="bg1"/>
                </a:solidFill>
              </a:rPr>
              <a:t>Super Trend and Fibonacci Retracement </a:t>
            </a:r>
          </a:p>
          <a:p>
            <a:r>
              <a:rPr lang="en-IN" sz="2900" dirty="0">
                <a:solidFill>
                  <a:schemeClr val="bg1"/>
                </a:solidFill>
              </a:rPr>
              <a:t>Volume Analysis ,Open interest </a:t>
            </a:r>
          </a:p>
          <a:p>
            <a:r>
              <a:rPr lang="en-IN" sz="2900" u="sng" dirty="0">
                <a:solidFill>
                  <a:schemeClr val="bg1"/>
                </a:solidFill>
              </a:rPr>
              <a:t>Order Flow Analysis </a:t>
            </a:r>
            <a:endParaRPr lang="en-IN" sz="2900" dirty="0">
              <a:solidFill>
                <a:schemeClr val="bg1"/>
              </a:solidFill>
            </a:endParaRPr>
          </a:p>
          <a:p>
            <a:r>
              <a:rPr lang="en-IN" sz="2900" b="1" u="sng" dirty="0">
                <a:solidFill>
                  <a:schemeClr val="bg1"/>
                </a:solidFill>
              </a:rPr>
              <a:t>Theories –of  Identification of Long term Trends</a:t>
            </a:r>
          </a:p>
          <a:p>
            <a:r>
              <a:rPr lang="en-IN" sz="2900" dirty="0">
                <a:solidFill>
                  <a:schemeClr val="bg1"/>
                </a:solidFill>
              </a:rPr>
              <a:t>DOW  theory </a:t>
            </a:r>
          </a:p>
          <a:p>
            <a:r>
              <a:rPr lang="en-IN" sz="2900" dirty="0">
                <a:solidFill>
                  <a:schemeClr val="bg1"/>
                </a:solidFill>
              </a:rPr>
              <a:t>Elliot  wave  Theory </a:t>
            </a:r>
          </a:p>
          <a:p>
            <a:pPr marL="0" indent="0">
              <a:buNone/>
            </a:pPr>
            <a:r>
              <a:rPr lang="en-IN" sz="24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77B72F-BA87-7B8F-DBED-113AEBCE8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" y="150721"/>
            <a:ext cx="11779624" cy="739214"/>
          </a:xfrm>
        </p:spPr>
        <p:txBody>
          <a:bodyPr/>
          <a:lstStyle/>
          <a:p>
            <a:r>
              <a:rPr lang="en-IN" sz="4400" b="1" dirty="0">
                <a:solidFill>
                  <a:schemeClr val="bg1"/>
                </a:solidFill>
              </a:rPr>
              <a:t> Technical Analysis &amp; Data Analysis 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DFCDD-C1C6-0D21-903D-A38563394661}"/>
              </a:ext>
            </a:extLst>
          </p:cNvPr>
          <p:cNvSpPr txBox="1"/>
          <p:nvPr/>
        </p:nvSpPr>
        <p:spPr>
          <a:xfrm>
            <a:off x="295727" y="4599647"/>
            <a:ext cx="92158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u="sng" dirty="0">
                <a:solidFill>
                  <a:schemeClr val="bg1"/>
                </a:solidFill>
              </a:rPr>
              <a:t>Data Analysis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>
                <a:solidFill>
                  <a:schemeClr val="bg1"/>
                </a:solidFill>
              </a:rPr>
              <a:t>NSE  Data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>
                <a:solidFill>
                  <a:schemeClr val="bg1"/>
                </a:solidFill>
              </a:rPr>
              <a:t>Data Analysis based on Python (API’s and Pandas)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>
                <a:solidFill>
                  <a:schemeClr val="bg1"/>
                </a:solidFill>
              </a:rPr>
              <a:t>Yahoo Finance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>
                <a:solidFill>
                  <a:schemeClr val="bg1"/>
                </a:solidFill>
              </a:rPr>
              <a:t>Trading view Data  or other screeners etc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>
                <a:solidFill>
                  <a:schemeClr val="bg1"/>
                </a:solidFill>
              </a:rPr>
              <a:t>Company websites (Sources of Qualitative and Quantative data)</a:t>
            </a:r>
          </a:p>
        </p:txBody>
      </p:sp>
    </p:spTree>
    <p:extLst>
      <p:ext uri="{BB962C8B-B14F-4D97-AF65-F5344CB8AC3E}">
        <p14:creationId xmlns:p14="http://schemas.microsoft.com/office/powerpoint/2010/main" val="4258388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AAFC0-7F5E-5705-9CAA-BCB5C25EB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" y="0"/>
            <a:ext cx="12160623" cy="6795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A8EE8E-E130-BE80-2C76-FA463753A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635" y="62753"/>
            <a:ext cx="1564233" cy="6732494"/>
          </a:xfrm>
          <a:prstGeom prst="rect">
            <a:avLst/>
          </a:prstGeom>
        </p:spPr>
      </p:pic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D3E61521-4950-E727-8C87-4F615CC9E5A1}"/>
              </a:ext>
            </a:extLst>
          </p:cNvPr>
          <p:cNvSpPr txBox="1">
            <a:spLocks/>
          </p:cNvSpPr>
          <p:nvPr/>
        </p:nvSpPr>
        <p:spPr>
          <a:xfrm>
            <a:off x="283305" y="1468391"/>
            <a:ext cx="4758126" cy="558417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  <a:p>
            <a:r>
              <a:rPr lang="en-US" sz="4600" dirty="0">
                <a:solidFill>
                  <a:schemeClr val="bg1"/>
                </a:solidFill>
              </a:rPr>
              <a:t>Setting/Trading Objective Parameters: Target/Limit/Stop Loss etc.</a:t>
            </a:r>
          </a:p>
          <a:p>
            <a:pPr algn="just"/>
            <a:endParaRPr lang="en-US" sz="4600" dirty="0">
              <a:solidFill>
                <a:schemeClr val="bg1"/>
              </a:solidFill>
            </a:endParaRPr>
          </a:p>
          <a:p>
            <a:r>
              <a:rPr lang="en-US" sz="4600" dirty="0">
                <a:solidFill>
                  <a:schemeClr val="bg1"/>
                </a:solidFill>
              </a:rPr>
              <a:t>Risk Management/Trade Psychology : Risk and Return /Risk vs Reward</a:t>
            </a:r>
          </a:p>
          <a:p>
            <a:pPr algn="just"/>
            <a:endParaRPr lang="en-US" sz="4600" dirty="0">
              <a:solidFill>
                <a:schemeClr val="bg1"/>
              </a:solidFill>
            </a:endParaRPr>
          </a:p>
          <a:p>
            <a:r>
              <a:rPr lang="en-US" sz="4600" dirty="0">
                <a:solidFill>
                  <a:schemeClr val="bg1"/>
                </a:solidFill>
              </a:rPr>
              <a:t>Trading  Behavior Functionalities &amp; Risk Appetite of Individual : </a:t>
            </a:r>
          </a:p>
          <a:p>
            <a:pPr algn="just"/>
            <a:endParaRPr lang="en-US" sz="4600" dirty="0">
              <a:solidFill>
                <a:schemeClr val="bg1"/>
              </a:solidFill>
            </a:endParaRPr>
          </a:p>
          <a:p>
            <a:r>
              <a:rPr lang="en-US" sz="4600" dirty="0">
                <a:solidFill>
                  <a:schemeClr val="bg1"/>
                </a:solidFill>
              </a:rPr>
              <a:t>The Person should have subjective , Highly Matured (handle any financial/Individual crisis </a:t>
            </a:r>
            <a:r>
              <a:rPr lang="en-US" sz="4600" dirty="0" err="1">
                <a:solidFill>
                  <a:schemeClr val="bg1"/>
                </a:solidFill>
              </a:rPr>
              <a:t>mgmt</a:t>
            </a:r>
            <a:r>
              <a:rPr lang="en-US" sz="4600" dirty="0">
                <a:solidFill>
                  <a:schemeClr val="bg1"/>
                </a:solidFill>
              </a:rPr>
              <a:t>)  and Practical manner.</a:t>
            </a:r>
          </a:p>
          <a:p>
            <a:endParaRPr lang="en-US" sz="4600" dirty="0">
              <a:solidFill>
                <a:schemeClr val="bg1"/>
              </a:solidFill>
            </a:endParaRPr>
          </a:p>
          <a:p>
            <a:r>
              <a:rPr lang="en-US" sz="4600" dirty="0">
                <a:solidFill>
                  <a:schemeClr val="bg1"/>
                </a:solidFill>
              </a:rPr>
              <a:t>Practice the Hedge management techniques before trading.</a:t>
            </a:r>
          </a:p>
          <a:p>
            <a:pPr marL="0" indent="0" algn="just">
              <a:buNone/>
            </a:pPr>
            <a:r>
              <a:rPr lang="en-US" sz="4600" dirty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                                                                                                       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56A6B3F-6690-7363-6043-DB034381D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32" y="257316"/>
            <a:ext cx="11779624" cy="739214"/>
          </a:xfrm>
        </p:spPr>
        <p:txBody>
          <a:bodyPr>
            <a:normAutofit fontScale="90000"/>
          </a:bodyPr>
          <a:lstStyle/>
          <a:p>
            <a:r>
              <a:rPr lang="en-IN" sz="4400" b="1" dirty="0">
                <a:solidFill>
                  <a:schemeClr val="bg1"/>
                </a:solidFill>
              </a:rPr>
              <a:t>Operational Aspects </a:t>
            </a:r>
            <a:r>
              <a:rPr lang="en-IN" b="1" dirty="0">
                <a:solidFill>
                  <a:schemeClr val="bg1"/>
                </a:solidFill>
              </a:rPr>
              <a:t>(Handling Loss control) for</a:t>
            </a:r>
            <a:r>
              <a:rPr lang="en-IN" sz="4400" b="1" dirty="0">
                <a:solidFill>
                  <a:schemeClr val="bg1"/>
                </a:solidFill>
              </a:rPr>
              <a:t> Intraday Traders</a:t>
            </a:r>
            <a:endParaRPr lang="en-IN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98F1F6-FB33-8204-A6DD-7179E29B7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360" y="1059283"/>
            <a:ext cx="5092145" cy="563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43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E1D35-F04B-A6D8-A4E7-766A3EEA6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6ED10-3E49-0CDC-FEEE-79660D0D6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CEA9A-F2D9-20BD-EAD1-1CD4983AE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39" y="148696"/>
            <a:ext cx="12048161" cy="64928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F1E80F-35D7-BC49-34B9-FBAC9EEC3EC9}"/>
              </a:ext>
            </a:extLst>
          </p:cNvPr>
          <p:cNvSpPr/>
          <p:nvPr/>
        </p:nvSpPr>
        <p:spPr>
          <a:xfrm>
            <a:off x="259977" y="203450"/>
            <a:ext cx="122726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Course Content 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C9B81-7DD5-63D3-C3BF-FD48CAA87940}"/>
              </a:ext>
            </a:extLst>
          </p:cNvPr>
          <p:cNvSpPr/>
          <p:nvPr/>
        </p:nvSpPr>
        <p:spPr>
          <a:xfrm>
            <a:off x="497541" y="1126780"/>
            <a:ext cx="8145344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Equity Investments and Trading</a:t>
            </a:r>
          </a:p>
          <a:p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           Long Term Investment </a:t>
            </a:r>
          </a:p>
          <a:p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            Short Term Investments </a:t>
            </a:r>
          </a:p>
          <a:p>
            <a:endParaRPr lang="en-US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Derivatives Trading  –Options </a:t>
            </a:r>
          </a:p>
          <a:p>
            <a:endParaRPr lang="en-US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Fixed income investments –Bonds </a:t>
            </a:r>
          </a:p>
          <a:p>
            <a:endParaRPr lang="en-US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Portfolio Management – Mutual Funds and ETF’s</a:t>
            </a:r>
          </a:p>
          <a:p>
            <a:endParaRPr lang="en-US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Forex Trading </a:t>
            </a:r>
          </a:p>
          <a:p>
            <a:endParaRPr lang="en-US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Money Markets </a:t>
            </a:r>
          </a:p>
          <a:p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endParaRPr lang="en-US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en-US" sz="2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729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AAFC0-7F5E-5705-9CAA-BCB5C25EB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" y="0"/>
            <a:ext cx="12160623" cy="6795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A8EE8E-E130-BE80-2C76-FA463753A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635" y="62753"/>
            <a:ext cx="1564233" cy="6732494"/>
          </a:xfrm>
          <a:prstGeom prst="rect">
            <a:avLst/>
          </a:prstGeom>
        </p:spPr>
      </p:pic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D3E61521-4950-E727-8C87-4F615CC9E5A1}"/>
              </a:ext>
            </a:extLst>
          </p:cNvPr>
          <p:cNvSpPr txBox="1">
            <a:spLocks/>
          </p:cNvSpPr>
          <p:nvPr/>
        </p:nvSpPr>
        <p:spPr>
          <a:xfrm>
            <a:off x="248770" y="1191092"/>
            <a:ext cx="11694459" cy="52378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400" dirty="0">
                <a:solidFill>
                  <a:schemeClr val="bg1"/>
                </a:solidFill>
              </a:rPr>
              <a:t>Equity </a:t>
            </a:r>
            <a:r>
              <a:rPr lang="en-IN" sz="2400" dirty="0" err="1">
                <a:solidFill>
                  <a:schemeClr val="bg1"/>
                </a:solidFill>
              </a:rPr>
              <a:t>Reasearch</a:t>
            </a:r>
            <a:r>
              <a:rPr lang="en-IN" sz="2400" dirty="0">
                <a:solidFill>
                  <a:schemeClr val="bg1"/>
                </a:solidFill>
              </a:rPr>
              <a:t> –DCF valuation </a:t>
            </a:r>
          </a:p>
          <a:p>
            <a:r>
              <a:rPr lang="en-IN" sz="2400" dirty="0">
                <a:solidFill>
                  <a:schemeClr val="bg1"/>
                </a:solidFill>
              </a:rPr>
              <a:t>Treasury Products –More </a:t>
            </a:r>
            <a:r>
              <a:rPr lang="en-IN" sz="2400" dirty="0" err="1">
                <a:solidFill>
                  <a:schemeClr val="bg1"/>
                </a:solidFill>
              </a:rPr>
              <a:t>Specfic</a:t>
            </a:r>
            <a:r>
              <a:rPr lang="en-IN" sz="2400" dirty="0">
                <a:solidFill>
                  <a:schemeClr val="bg1"/>
                </a:solidFill>
              </a:rPr>
              <a:t> to Equity and Bonds &amp; Futures and Options </a:t>
            </a:r>
          </a:p>
          <a:p>
            <a:endParaRPr lang="en-IN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BASEL –Guidelines vs </a:t>
            </a:r>
            <a:r>
              <a:rPr lang="en-US" sz="2400" dirty="0" err="1">
                <a:solidFill>
                  <a:schemeClr val="bg1"/>
                </a:solidFill>
              </a:rPr>
              <a:t>Captial</a:t>
            </a:r>
            <a:r>
              <a:rPr lang="en-US" sz="2400" dirty="0">
                <a:solidFill>
                  <a:schemeClr val="bg1"/>
                </a:solidFill>
              </a:rPr>
              <a:t> markets Profitability  : </a:t>
            </a:r>
          </a:p>
          <a:p>
            <a:r>
              <a:rPr lang="en-US" sz="2400" dirty="0">
                <a:solidFill>
                  <a:schemeClr val="bg1"/>
                </a:solidFill>
              </a:rPr>
              <a:t>Capital adequacy ,Market risk ,Credit risk (Credit rating vs Investment),Liquidity ,Operational Risk  etc.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Portfolio Management –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Investment Return and Risk Measures (Treynor's ratio ,Sharpe ratio, Jensen alpha) ,Active and Passive investments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SML vs CAPM (Investor expects more than CAPM)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Sector Specific – Investment Factors and Its Risk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                                                                               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56A6B3F-6690-7363-6043-DB034381D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32" y="257316"/>
            <a:ext cx="11779624" cy="739214"/>
          </a:xfrm>
        </p:spPr>
        <p:txBody>
          <a:bodyPr>
            <a:normAutofit/>
          </a:bodyPr>
          <a:lstStyle/>
          <a:p>
            <a:r>
              <a:rPr lang="en-IN" b="1" dirty="0">
                <a:solidFill>
                  <a:schemeClr val="bg1"/>
                </a:solidFill>
              </a:rPr>
              <a:t>Additional Topics –If Required </a:t>
            </a:r>
          </a:p>
        </p:txBody>
      </p:sp>
    </p:spTree>
    <p:extLst>
      <p:ext uri="{BB962C8B-B14F-4D97-AF65-F5344CB8AC3E}">
        <p14:creationId xmlns:p14="http://schemas.microsoft.com/office/powerpoint/2010/main" val="2281734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F1C54-02CF-FB3E-A588-26E8F7AAA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F1F54A-9394-1741-B47F-2309AFC5F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" y="0"/>
            <a:ext cx="12160623" cy="6795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B90C9D-98E5-806A-45B9-2827DF284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635" y="62753"/>
            <a:ext cx="1564233" cy="673249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2CEF959-B37F-CFC8-C2DC-48B147AE0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32" y="62752"/>
            <a:ext cx="11779624" cy="1293578"/>
          </a:xfrm>
        </p:spPr>
        <p:txBody>
          <a:bodyPr>
            <a:normAutofit/>
          </a:bodyPr>
          <a:lstStyle/>
          <a:p>
            <a:r>
              <a:rPr lang="en-IN" b="1" dirty="0">
                <a:solidFill>
                  <a:schemeClr val="bg1"/>
                </a:solidFill>
              </a:rPr>
              <a:t>CFA Recognition –Since 1996 onwards </a:t>
            </a:r>
            <a:br>
              <a:rPr lang="en-IN" sz="2800" b="1" dirty="0">
                <a:solidFill>
                  <a:schemeClr val="bg1"/>
                </a:solidFill>
              </a:rPr>
            </a:br>
            <a:r>
              <a:rPr lang="en-IN" sz="2800" b="1" dirty="0" err="1">
                <a:solidFill>
                  <a:schemeClr val="bg1"/>
                </a:solidFill>
              </a:rPr>
              <a:t>Recongnized</a:t>
            </a:r>
            <a:r>
              <a:rPr lang="en-IN" sz="2800" b="1" dirty="0">
                <a:solidFill>
                  <a:schemeClr val="bg1"/>
                </a:solidFill>
              </a:rPr>
              <a:t> by: Stock Exchanges-</a:t>
            </a:r>
            <a:r>
              <a:rPr lang="en-IN" sz="2800" b="1" dirty="0" err="1">
                <a:solidFill>
                  <a:schemeClr val="bg1"/>
                </a:solidFill>
              </a:rPr>
              <a:t>BSE,Regulatories</a:t>
            </a:r>
            <a:r>
              <a:rPr lang="en-IN" sz="2800" b="1" dirty="0">
                <a:solidFill>
                  <a:schemeClr val="bg1"/>
                </a:solidFill>
              </a:rPr>
              <a:t>- SEBI ,NSDL &amp; Institutions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79C97F-D3E7-5827-3B7D-7B0BDC3BF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66" y="1443317"/>
            <a:ext cx="2985247" cy="5280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D3DF16-CC78-1D58-27D1-0F6F79D7C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613" y="1421052"/>
            <a:ext cx="2967102" cy="2962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EC3E7B-EDB8-3C9F-764A-6A58D86BD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847" y="4383741"/>
            <a:ext cx="2909153" cy="2339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6C3D93-349D-2244-A6CB-E04ED97E53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5300" y="1421051"/>
            <a:ext cx="2516457" cy="5302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C99B9F-AA90-62C4-8BBA-850A68823A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3028" y="1421051"/>
            <a:ext cx="1835244" cy="530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38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89D45-FDFC-D4F6-C8D8-6114BD928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2AB6C1-AC99-A11B-7D25-C24D2E006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7" y="0"/>
            <a:ext cx="12160623" cy="6795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62A7EB-5CD2-EE57-8A2D-666AAD702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635" y="62753"/>
            <a:ext cx="1564233" cy="673249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EA44189-C8AD-2B51-C644-C1B91D522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1" y="22799"/>
            <a:ext cx="11779624" cy="739214"/>
          </a:xfrm>
        </p:spPr>
        <p:txBody>
          <a:bodyPr>
            <a:normAutofit/>
          </a:bodyPr>
          <a:lstStyle/>
          <a:p>
            <a:r>
              <a:rPr lang="en-IN" b="1" dirty="0">
                <a:solidFill>
                  <a:schemeClr val="bg1"/>
                </a:solidFill>
              </a:rPr>
              <a:t>Reference from CFA Curriculum:-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0B1115-B8C1-BFA7-AE46-6C02E8BE2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18" y="3589984"/>
            <a:ext cx="2225094" cy="30293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0129AD-C946-EA16-44A1-A5E03C637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4483" y="705194"/>
            <a:ext cx="2178162" cy="28763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8181A1-8DD9-7063-329C-2C85D5A73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842" y="680872"/>
            <a:ext cx="2457576" cy="28763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1938C3-88AA-E128-AD0D-80CB42E7B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4926" y="3498883"/>
            <a:ext cx="1564233" cy="30293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EEDF16-F9C1-624F-891F-BA36D52D2B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132" y="705194"/>
            <a:ext cx="2240107" cy="2866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8E8AD8-D50C-3FE5-0671-865AF4AE4E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7133" y="3626211"/>
            <a:ext cx="2132861" cy="29568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272834-3268-2F85-2859-05557DC48E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9297" y="3571337"/>
            <a:ext cx="2435587" cy="29568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B29EE7-1BF3-341B-27BE-14AB7C543A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1668" y="3361765"/>
            <a:ext cx="1950286" cy="316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9B87C67-1F71-443A-57F1-2C3EDC2328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1667" y="680872"/>
            <a:ext cx="3539502" cy="281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49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AAFC0-7F5E-5705-9CAA-BCB5C25EB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" y="0"/>
            <a:ext cx="12160623" cy="6795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A8EE8E-E130-BE80-2C76-FA463753A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635" y="62753"/>
            <a:ext cx="1564233" cy="6732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FA10A0-6AA7-A2A1-1D61-57C7C998E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6" y="1193055"/>
            <a:ext cx="10475259" cy="39337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E895BE0-F7CA-D761-1AE8-0B57AF0F3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32" y="258297"/>
            <a:ext cx="11779624" cy="739214"/>
          </a:xfrm>
        </p:spPr>
        <p:txBody>
          <a:bodyPr/>
          <a:lstStyle/>
          <a:p>
            <a:r>
              <a:rPr lang="en-IN" sz="4400" b="1" dirty="0">
                <a:solidFill>
                  <a:schemeClr val="bg1"/>
                </a:solidFill>
              </a:rPr>
              <a:t>Classes  : Online 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CBAD463-362F-4F49-8897-CB2BDD7B296E}"/>
              </a:ext>
            </a:extLst>
          </p:cNvPr>
          <p:cNvSpPr txBox="1">
            <a:spLocks/>
          </p:cNvSpPr>
          <p:nvPr/>
        </p:nvSpPr>
        <p:spPr>
          <a:xfrm>
            <a:off x="6866965" y="5322319"/>
            <a:ext cx="3433482" cy="12773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b="1" dirty="0">
                <a:solidFill>
                  <a:schemeClr val="bg1"/>
                </a:solidFill>
              </a:rPr>
              <a:t>Satish L</a:t>
            </a:r>
          </a:p>
          <a:p>
            <a:pPr marL="0" indent="0">
              <a:buNone/>
            </a:pPr>
            <a:r>
              <a:rPr lang="en-US" sz="2300" b="1" dirty="0">
                <a:solidFill>
                  <a:schemeClr val="bg1"/>
                </a:solidFill>
              </a:rPr>
              <a:t>+91-8885643398</a:t>
            </a:r>
          </a:p>
          <a:p>
            <a:pPr marL="0" indent="0">
              <a:buNone/>
            </a:pPr>
            <a:r>
              <a:rPr lang="en-US" sz="2300" b="1" dirty="0">
                <a:solidFill>
                  <a:schemeClr val="bg1"/>
                </a:solidFill>
              </a:rPr>
              <a:t>Satishcfa1589@Gmail.com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043B11-CAB7-7AE7-C55D-768E9F156DC3}"/>
              </a:ext>
            </a:extLst>
          </p:cNvPr>
          <p:cNvSpPr txBox="1"/>
          <p:nvPr/>
        </p:nvSpPr>
        <p:spPr>
          <a:xfrm>
            <a:off x="31376" y="4994754"/>
            <a:ext cx="71223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500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www.Lovefinance.in</a:t>
            </a:r>
            <a:endParaRPr lang="en-IN" sz="2500" b="1" dirty="0">
              <a:solidFill>
                <a:schemeClr val="bg1"/>
              </a:solidFill>
            </a:endParaRPr>
          </a:p>
          <a:p>
            <a:r>
              <a:rPr lang="en-IN" sz="2500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www.Gardenfinance.in</a:t>
            </a:r>
            <a:r>
              <a:rPr lang="en-IN" sz="2500" b="1" dirty="0">
                <a:solidFill>
                  <a:schemeClr val="bg1"/>
                </a:solidFill>
              </a:rPr>
              <a:t>  </a:t>
            </a:r>
            <a:r>
              <a:rPr lang="en-IN" sz="2500" b="1" dirty="0">
                <a:solidFill>
                  <a:srgbClr val="00B0F0"/>
                </a:solidFill>
              </a:rPr>
              <a:t>(</a:t>
            </a:r>
            <a:r>
              <a:rPr lang="en-IN" b="1" dirty="0">
                <a:solidFill>
                  <a:srgbClr val="00B0F0"/>
                </a:solidFill>
              </a:rPr>
              <a:t>Yet to be Updated )</a:t>
            </a:r>
          </a:p>
          <a:p>
            <a:endParaRPr lang="en-IN" b="1" u="sng" dirty="0">
              <a:solidFill>
                <a:schemeClr val="bg1"/>
              </a:solidFill>
            </a:endParaRPr>
          </a:p>
          <a:p>
            <a:r>
              <a:rPr lang="en-IN" b="1" u="sng" dirty="0">
                <a:solidFill>
                  <a:schemeClr val="bg1"/>
                </a:solidFill>
              </a:rPr>
              <a:t>Linked in Profile </a:t>
            </a:r>
          </a:p>
          <a:p>
            <a:r>
              <a:rPr lang="en-IN" b="1" dirty="0">
                <a:solidFill>
                  <a:srgbClr val="00B0F0"/>
                </a:solidFill>
              </a:rPr>
              <a:t>https://www.linkedin.com/in/satish-kumar-lokavarapu-cfa-9596128/</a:t>
            </a:r>
          </a:p>
        </p:txBody>
      </p:sp>
    </p:spTree>
    <p:extLst>
      <p:ext uri="{BB962C8B-B14F-4D97-AF65-F5344CB8AC3E}">
        <p14:creationId xmlns:p14="http://schemas.microsoft.com/office/powerpoint/2010/main" val="745619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5F556-D086-AAF7-FAAF-D316839BC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55AD7-35A8-8E47-5D87-535481516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3D4D81-7A6F-1B82-08A0-BE3777C13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39" y="148696"/>
            <a:ext cx="12048161" cy="64928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0FBAC5-E29C-B798-3666-CC19ABDD1279}"/>
              </a:ext>
            </a:extLst>
          </p:cNvPr>
          <p:cNvSpPr/>
          <p:nvPr/>
        </p:nvSpPr>
        <p:spPr>
          <a:xfrm>
            <a:off x="259977" y="219372"/>
            <a:ext cx="27285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Profile 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765152-E713-ED08-D6F3-AED01E019E7E}"/>
              </a:ext>
            </a:extLst>
          </p:cNvPr>
          <p:cNvSpPr txBox="1"/>
          <p:nvPr/>
        </p:nvSpPr>
        <p:spPr>
          <a:xfrm>
            <a:off x="579133" y="1181534"/>
            <a:ext cx="8373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15 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0616D1-B9AC-E634-1292-6B8994B2EE0F}"/>
              </a:ext>
            </a:extLst>
          </p:cNvPr>
          <p:cNvSpPr/>
          <p:nvPr/>
        </p:nvSpPr>
        <p:spPr>
          <a:xfrm>
            <a:off x="3786679" y="1113508"/>
            <a:ext cx="8145344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Satish Kumar L , a Qualified Charted Financial Analyst (CFA) , MBA(ADF) and BASEL Certified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16 years experience in Treasury /Capital Markets ,Investments  and Risk Management (ALCO Treasury-Interest rate risk and Liquidity risk management and Market Risk )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Ex employee Riyad Bank (KSA ) ,</a:t>
            </a:r>
            <a:r>
              <a:rPr lang="en-US" sz="20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Alrajhi</a:t>
            </a:r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Bank ,</a:t>
            </a:r>
            <a:r>
              <a:rPr lang="en-US" sz="20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Standarad</a:t>
            </a:r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charted Bank and Wells Fargo ,Wipro ,HCL ,Hexaware Technologies and ICFAI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Working as a Management consultant , Senior manager ,Senior Business Analyst ,Financial Business Analyst and Senior consultant.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Working  for Banks and various Financial institutions  such as UBS ,CITI Bank ,Deutch Bank ,ADIB(Aubudhabi ) ,Thana chart </a:t>
            </a:r>
            <a:r>
              <a:rPr lang="en-US" sz="20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BanK,SBM</a:t>
            </a:r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,RBS  through Wipro ,HCL and Hexaware .</a:t>
            </a:r>
          </a:p>
          <a:p>
            <a:pPr algn="ctr"/>
            <a:endParaRPr lang="en-US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en-US" sz="2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3B9AB8-8DAC-5EAC-08CF-508392721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83" y="1208929"/>
            <a:ext cx="2514729" cy="330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39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AAFC0-7F5E-5705-9CAA-BCB5C25EB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" y="0"/>
            <a:ext cx="12160623" cy="6795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A8EE8E-E130-BE80-2C76-FA463753A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635" y="62753"/>
            <a:ext cx="1564233" cy="67324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A88BDA-4D3F-8158-8BBB-58D8C97A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" y="150721"/>
            <a:ext cx="11779624" cy="739214"/>
          </a:xfrm>
        </p:spPr>
        <p:txBody>
          <a:bodyPr/>
          <a:lstStyle/>
          <a:p>
            <a:r>
              <a:rPr lang="en-IN" b="1" dirty="0">
                <a:solidFill>
                  <a:schemeClr val="bg1"/>
                </a:solidFill>
              </a:rPr>
              <a:t>BSE &amp; NSE –Relevant Functionalities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F42C0F-50EF-6919-1524-B35FAF4A4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2" y="755465"/>
            <a:ext cx="5343546" cy="2973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529A60-736A-C9AD-7256-379BB7DAC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25" y="3729318"/>
            <a:ext cx="5343546" cy="2994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A4A125-A6A6-B446-CAF1-C7A80D1C1A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8714" y="773312"/>
            <a:ext cx="4962757" cy="3326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662BA-52F7-17B7-0C76-74D039FEB6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8883" y="3982876"/>
            <a:ext cx="4962757" cy="272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11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AAFC0-7F5E-5705-9CAA-BCB5C25EB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" y="0"/>
            <a:ext cx="12160623" cy="6795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A8EE8E-E130-BE80-2C76-FA463753A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635" y="62753"/>
            <a:ext cx="1564233" cy="6732494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89FD976-B240-E19B-F92D-2DFF6470693B}"/>
              </a:ext>
            </a:extLst>
          </p:cNvPr>
          <p:cNvSpPr txBox="1">
            <a:spLocks/>
          </p:cNvSpPr>
          <p:nvPr/>
        </p:nvSpPr>
        <p:spPr>
          <a:xfrm>
            <a:off x="165847" y="1040656"/>
            <a:ext cx="11694459" cy="5237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A88BDA-4D3F-8158-8BBB-58D8C97A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" y="150721"/>
            <a:ext cx="11779624" cy="739214"/>
          </a:xfrm>
        </p:spPr>
        <p:txBody>
          <a:bodyPr/>
          <a:lstStyle/>
          <a:p>
            <a:r>
              <a:rPr lang="en-IN" sz="4400" b="1" dirty="0">
                <a:solidFill>
                  <a:schemeClr val="bg1"/>
                </a:solidFill>
              </a:rPr>
              <a:t>Long Term Investing : Equity Investments</a:t>
            </a:r>
            <a:endParaRPr lang="en-IN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6B5A8ED-DF63-17EC-F338-B83FE0DC73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326032"/>
              </p:ext>
            </p:extLst>
          </p:nvPr>
        </p:nvGraphicFramePr>
        <p:xfrm>
          <a:off x="165847" y="929275"/>
          <a:ext cx="496196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45E58C3A-B142-52C6-400A-A817AF5A07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2314376"/>
              </p:ext>
            </p:extLst>
          </p:nvPr>
        </p:nvGraphicFramePr>
        <p:xfrm>
          <a:off x="5365376" y="929275"/>
          <a:ext cx="496196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CF3DE1B-9C7D-9425-8B4A-EE292639BD00}"/>
              </a:ext>
            </a:extLst>
          </p:cNvPr>
          <p:cNvSpPr txBox="1"/>
          <p:nvPr/>
        </p:nvSpPr>
        <p:spPr>
          <a:xfrm>
            <a:off x="80682" y="5355973"/>
            <a:ext cx="6015318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500" b="1" dirty="0">
                <a:solidFill>
                  <a:schemeClr val="bg1"/>
                </a:solidFill>
              </a:rPr>
              <a:t>Market cycles ,Business cycles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500" b="1" dirty="0">
                <a:solidFill>
                  <a:schemeClr val="bg1"/>
                </a:solidFill>
              </a:rPr>
              <a:t>Power of Compounding ,Time Value of Money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500" b="1" dirty="0">
                <a:solidFill>
                  <a:schemeClr val="bg1"/>
                </a:solidFill>
              </a:rPr>
              <a:t>Rule of 72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500" b="1" dirty="0">
                <a:solidFill>
                  <a:schemeClr val="bg1"/>
                </a:solidFill>
              </a:rPr>
              <a:t>Analyse –Bhav copy etc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500" b="1" dirty="0">
                <a:solidFill>
                  <a:schemeClr val="bg1"/>
                </a:solidFill>
              </a:rPr>
              <a:t>Investment Cycles –Impact from Budget ,Tax polices , RBI ,Fin results, AGM ,Board Meetings ,Dividend etc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15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53796-9B73-E7D7-AA82-E173009CD65F}"/>
              </a:ext>
            </a:extLst>
          </p:cNvPr>
          <p:cNvSpPr txBox="1"/>
          <p:nvPr/>
        </p:nvSpPr>
        <p:spPr>
          <a:xfrm>
            <a:off x="5907633" y="5319953"/>
            <a:ext cx="618116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500" b="1" u="sng" dirty="0">
                <a:solidFill>
                  <a:schemeClr val="bg1"/>
                </a:solidFill>
              </a:rPr>
              <a:t>Technical Analysis </a:t>
            </a:r>
            <a:r>
              <a:rPr lang="en-IN" sz="1500" u="sng" dirty="0">
                <a:solidFill>
                  <a:schemeClr val="bg1"/>
                </a:solidFill>
              </a:rPr>
              <a:t>: </a:t>
            </a:r>
            <a:r>
              <a:rPr lang="en-IN" sz="1500" dirty="0">
                <a:solidFill>
                  <a:schemeClr val="bg1"/>
                </a:solidFill>
              </a:rPr>
              <a:t>Trend Analysis/Pattern  –</a:t>
            </a:r>
          </a:p>
          <a:p>
            <a:r>
              <a:rPr lang="en-IN" sz="1500" dirty="0">
                <a:solidFill>
                  <a:schemeClr val="bg1"/>
                </a:solidFill>
              </a:rPr>
              <a:t>Historical Trends , How to view Long term ,Short term Patterns</a:t>
            </a:r>
          </a:p>
          <a:p>
            <a:r>
              <a:rPr lang="en-IN" sz="1500" dirty="0">
                <a:solidFill>
                  <a:schemeClr val="bg1"/>
                </a:solidFill>
              </a:rPr>
              <a:t>VWAP , Moving averages-DMA,EMA  ,RSI , Resistance and Supports-PIVOT based tools , Fibonacci ,Bollinger bands ,Fin results </a:t>
            </a:r>
          </a:p>
          <a:p>
            <a:r>
              <a:rPr lang="en-IN" sz="1500" dirty="0">
                <a:solidFill>
                  <a:schemeClr val="bg1"/>
                </a:solidFill>
              </a:rPr>
              <a:t> Analysis from Trading View and Screeners</a:t>
            </a:r>
          </a:p>
        </p:txBody>
      </p:sp>
    </p:spTree>
    <p:extLst>
      <p:ext uri="{BB962C8B-B14F-4D97-AF65-F5344CB8AC3E}">
        <p14:creationId xmlns:p14="http://schemas.microsoft.com/office/powerpoint/2010/main" val="879494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11ED2-F182-56E7-3B39-59C63EF09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AB4CAA-4EF5-9370-8741-F2704163C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" y="0"/>
            <a:ext cx="12160623" cy="6795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80BA72-8192-BFF7-AB1E-449E29C0F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635" y="62753"/>
            <a:ext cx="1564233" cy="6732494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6A874806-3F20-A053-7A8A-8F85C2D89262}"/>
              </a:ext>
            </a:extLst>
          </p:cNvPr>
          <p:cNvSpPr txBox="1">
            <a:spLocks/>
          </p:cNvSpPr>
          <p:nvPr/>
        </p:nvSpPr>
        <p:spPr>
          <a:xfrm>
            <a:off x="165847" y="1040656"/>
            <a:ext cx="11694459" cy="5237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AE4044-056D-4743-C610-1B525008A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" y="24564"/>
            <a:ext cx="11779624" cy="739214"/>
          </a:xfrm>
        </p:spPr>
        <p:txBody>
          <a:bodyPr>
            <a:normAutofit fontScale="90000"/>
          </a:bodyPr>
          <a:lstStyle/>
          <a:p>
            <a:br>
              <a:rPr lang="en-IN" sz="4400" b="1" dirty="0">
                <a:solidFill>
                  <a:schemeClr val="bg1"/>
                </a:solidFill>
              </a:rPr>
            </a:br>
            <a:r>
              <a:rPr lang="en-IN" sz="4400" b="1" dirty="0">
                <a:solidFill>
                  <a:schemeClr val="bg1"/>
                </a:solidFill>
              </a:rPr>
              <a:t>Portfolio Management -Indexing </a:t>
            </a:r>
            <a:br>
              <a:rPr lang="en-IN" sz="4400" b="1" dirty="0">
                <a:solidFill>
                  <a:schemeClr val="bg1"/>
                </a:solidFill>
              </a:rPr>
            </a:br>
            <a:r>
              <a:rPr lang="en-IN" sz="4400" b="1" dirty="0">
                <a:solidFill>
                  <a:schemeClr val="bg1"/>
                </a:solidFill>
              </a:rPr>
              <a:t>Long Term Investing :-Mutual Funds &amp; ETF’s </a:t>
            </a:r>
            <a:endParaRPr lang="en-IN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4B154A-14F1-41F0-9589-03BD1AB22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012" y="1220089"/>
            <a:ext cx="7086492" cy="511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04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E881D-C50A-735C-6D34-EEAB42507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88EC90-C949-8208-B7B7-933CCE0CD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" y="0"/>
            <a:ext cx="12160623" cy="6795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094A93-76F1-8FEF-5184-ABC3C18E4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635" y="62753"/>
            <a:ext cx="1564233" cy="6732494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D5FAB46-1970-FDA2-BFDF-FDC52C331290}"/>
              </a:ext>
            </a:extLst>
          </p:cNvPr>
          <p:cNvSpPr txBox="1">
            <a:spLocks/>
          </p:cNvSpPr>
          <p:nvPr/>
        </p:nvSpPr>
        <p:spPr>
          <a:xfrm>
            <a:off x="165847" y="1040656"/>
            <a:ext cx="11694459" cy="5237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F018DDE-8353-3F8C-983B-AA2D97C07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" y="24564"/>
            <a:ext cx="11779624" cy="739214"/>
          </a:xfrm>
        </p:spPr>
        <p:txBody>
          <a:bodyPr>
            <a:normAutofit fontScale="90000"/>
          </a:bodyPr>
          <a:lstStyle/>
          <a:p>
            <a:br>
              <a:rPr lang="en-IN" sz="4400" b="1" dirty="0">
                <a:solidFill>
                  <a:schemeClr val="bg1"/>
                </a:solidFill>
              </a:rPr>
            </a:br>
            <a:r>
              <a:rPr lang="en-IN" sz="4400" b="1" dirty="0">
                <a:solidFill>
                  <a:schemeClr val="bg1"/>
                </a:solidFill>
              </a:rPr>
              <a:t>Portfolio Management -Indexing </a:t>
            </a:r>
            <a:br>
              <a:rPr lang="en-IN" sz="4400" b="1" dirty="0">
                <a:solidFill>
                  <a:schemeClr val="bg1"/>
                </a:solidFill>
              </a:rPr>
            </a:br>
            <a:r>
              <a:rPr lang="en-IN" sz="4400" b="1" dirty="0">
                <a:solidFill>
                  <a:schemeClr val="bg1"/>
                </a:solidFill>
              </a:rPr>
              <a:t>Long Term Investing :-Mutual Funds &amp; ETF’s 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1A9679-D744-B563-6DF5-3D753F9D8EA4}"/>
              </a:ext>
            </a:extLst>
          </p:cNvPr>
          <p:cNvSpPr txBox="1"/>
          <p:nvPr/>
        </p:nvSpPr>
        <p:spPr>
          <a:xfrm>
            <a:off x="322729" y="1757082"/>
            <a:ext cx="8570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About Mutual Funds  : Please save the Path </a:t>
            </a:r>
          </a:p>
          <a:p>
            <a:endParaRPr lang="en-IN" dirty="0"/>
          </a:p>
          <a:p>
            <a:r>
              <a:rPr lang="en-IN"/>
              <a:t>https://www.mutualfundssahihai.com/en</a:t>
            </a:r>
          </a:p>
        </p:txBody>
      </p:sp>
    </p:spTree>
    <p:extLst>
      <p:ext uri="{BB962C8B-B14F-4D97-AF65-F5344CB8AC3E}">
        <p14:creationId xmlns:p14="http://schemas.microsoft.com/office/powerpoint/2010/main" val="1472369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AAFC0-7F5E-5705-9CAA-BCB5C25EB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" y="0"/>
            <a:ext cx="12160623" cy="6795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A8EE8E-E130-BE80-2C76-FA463753A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635" y="62753"/>
            <a:ext cx="1564233" cy="6732494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89FD976-B240-E19B-F92D-2DFF6470693B}"/>
              </a:ext>
            </a:extLst>
          </p:cNvPr>
          <p:cNvSpPr txBox="1">
            <a:spLocks/>
          </p:cNvSpPr>
          <p:nvPr/>
        </p:nvSpPr>
        <p:spPr>
          <a:xfrm>
            <a:off x="165847" y="1040656"/>
            <a:ext cx="11694459" cy="5237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A88BDA-4D3F-8158-8BBB-58D8C97A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" y="24564"/>
            <a:ext cx="11779624" cy="739214"/>
          </a:xfrm>
        </p:spPr>
        <p:txBody>
          <a:bodyPr>
            <a:normAutofit fontScale="90000"/>
          </a:bodyPr>
          <a:lstStyle/>
          <a:p>
            <a:br>
              <a:rPr lang="en-IN" sz="4400" b="1" dirty="0">
                <a:solidFill>
                  <a:schemeClr val="bg1"/>
                </a:solidFill>
              </a:rPr>
            </a:br>
            <a:r>
              <a:rPr lang="en-IN" sz="4400" b="1" dirty="0">
                <a:solidFill>
                  <a:schemeClr val="bg1"/>
                </a:solidFill>
              </a:rPr>
              <a:t>Portfolio Management </a:t>
            </a:r>
            <a:br>
              <a:rPr lang="en-IN" sz="4400" b="1" dirty="0">
                <a:solidFill>
                  <a:schemeClr val="bg1"/>
                </a:solidFill>
              </a:rPr>
            </a:br>
            <a:r>
              <a:rPr lang="en-IN" sz="4400" b="1" dirty="0">
                <a:solidFill>
                  <a:schemeClr val="bg1"/>
                </a:solidFill>
              </a:rPr>
              <a:t>Long Term Investing :-Mutual Funds &amp; ETF’s </a:t>
            </a:r>
            <a:endParaRPr lang="en-IN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6B5A8ED-DF63-17EC-F338-B83FE0DC73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3658462"/>
              </p:ext>
            </p:extLst>
          </p:nvPr>
        </p:nvGraphicFramePr>
        <p:xfrm>
          <a:off x="327320" y="1253331"/>
          <a:ext cx="437915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45E58C3A-B142-52C6-400A-A817AF5A07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7012544"/>
              </p:ext>
            </p:extLst>
          </p:nvPr>
        </p:nvGraphicFramePr>
        <p:xfrm>
          <a:off x="6042375" y="1345456"/>
          <a:ext cx="425369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54903E9-7FFE-77CD-F9C9-47951EE6E46E}"/>
              </a:ext>
            </a:extLst>
          </p:cNvPr>
          <p:cNvSpPr txBox="1"/>
          <p:nvPr/>
        </p:nvSpPr>
        <p:spPr>
          <a:xfrm>
            <a:off x="4114909" y="5434509"/>
            <a:ext cx="61811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chemeClr val="bg1"/>
                </a:solidFill>
              </a:rPr>
              <a:t>Exchange Traded Funds –ETF’s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>
                <a:solidFill>
                  <a:schemeClr val="bg1"/>
                </a:solidFill>
              </a:rPr>
              <a:t>Investing in ETF’s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>
                <a:solidFill>
                  <a:schemeClr val="bg1"/>
                </a:solidFill>
              </a:rPr>
              <a:t>Differences and Advantage of  Investing in ETF’s  vs Mutual Funds  </a:t>
            </a:r>
          </a:p>
          <a:p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742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AAFC0-7F5E-5705-9CAA-BCB5C25EB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7" y="-87968"/>
            <a:ext cx="12160623" cy="6795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A8EE8E-E130-BE80-2C76-FA463753A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635" y="62753"/>
            <a:ext cx="1564233" cy="6732494"/>
          </a:xfrm>
          <a:prstGeom prst="rect">
            <a:avLst/>
          </a:prstGeom>
        </p:spPr>
      </p:pic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9168014C-9B42-F544-743F-7CBF77CF525D}"/>
              </a:ext>
            </a:extLst>
          </p:cNvPr>
          <p:cNvSpPr txBox="1">
            <a:spLocks/>
          </p:cNvSpPr>
          <p:nvPr/>
        </p:nvSpPr>
        <p:spPr>
          <a:xfrm>
            <a:off x="206297" y="1469463"/>
            <a:ext cx="11694459" cy="5237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>
                <a:solidFill>
                  <a:schemeClr val="bg1"/>
                </a:solidFill>
              </a:rPr>
              <a:t>Bond Basics </a:t>
            </a:r>
          </a:p>
          <a:p>
            <a:r>
              <a:rPr lang="en-IN" dirty="0">
                <a:solidFill>
                  <a:schemeClr val="bg1"/>
                </a:solidFill>
              </a:rPr>
              <a:t>Concepts  on Treasury Yields/Government Bonds </a:t>
            </a:r>
          </a:p>
          <a:p>
            <a:r>
              <a:rPr lang="en-IN" dirty="0">
                <a:solidFill>
                  <a:schemeClr val="bg1"/>
                </a:solidFill>
              </a:rPr>
              <a:t>Risk and Return from Fixed income instruments </a:t>
            </a:r>
          </a:p>
          <a:p>
            <a:endParaRPr lang="en-IN" dirty="0">
              <a:solidFill>
                <a:schemeClr val="bg1"/>
              </a:solidFill>
            </a:endParaRPr>
          </a:p>
          <a:p>
            <a:endParaRPr lang="en-IN" dirty="0">
              <a:solidFill>
                <a:schemeClr val="bg1"/>
              </a:solidFill>
            </a:endParaRPr>
          </a:p>
          <a:p>
            <a:r>
              <a:rPr lang="en-IN" b="1" u="sng" dirty="0">
                <a:solidFill>
                  <a:schemeClr val="bg1"/>
                </a:solidFill>
              </a:rPr>
              <a:t>Investments in Bonds </a:t>
            </a:r>
          </a:p>
          <a:p>
            <a:r>
              <a:rPr lang="en-IN" dirty="0">
                <a:solidFill>
                  <a:schemeClr val="bg1"/>
                </a:solidFill>
              </a:rPr>
              <a:t>Corporate Bonds –Investments </a:t>
            </a:r>
          </a:p>
          <a:p>
            <a:r>
              <a:rPr lang="en-IN" dirty="0">
                <a:solidFill>
                  <a:schemeClr val="bg1"/>
                </a:solidFill>
              </a:rPr>
              <a:t>Sovereign Gold Yield Bonds </a:t>
            </a:r>
          </a:p>
          <a:p>
            <a:pPr marL="0" indent="0">
              <a:buNone/>
            </a:pPr>
            <a:endParaRPr lang="en-IN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N" dirty="0"/>
          </a:p>
          <a:p>
            <a:endParaRPr lang="en-IN" dirty="0"/>
          </a:p>
          <a:p>
            <a:endParaRPr lang="en-IN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D95152B-140F-0341-8F58-AC5DB7B2F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32" y="181955"/>
            <a:ext cx="11779624" cy="739214"/>
          </a:xfrm>
        </p:spPr>
        <p:txBody>
          <a:bodyPr>
            <a:normAutofit fontScale="90000"/>
          </a:bodyPr>
          <a:lstStyle/>
          <a:p>
            <a:r>
              <a:rPr lang="en-IN" sz="4400" b="1" dirty="0">
                <a:solidFill>
                  <a:schemeClr val="bg1"/>
                </a:solidFill>
              </a:rPr>
              <a:t>Long Term Investing: </a:t>
            </a:r>
            <a:br>
              <a:rPr lang="en-IN" sz="4400" b="1" dirty="0">
                <a:solidFill>
                  <a:schemeClr val="bg1"/>
                </a:solidFill>
              </a:rPr>
            </a:br>
            <a:r>
              <a:rPr lang="en-IN" b="1" dirty="0">
                <a:solidFill>
                  <a:schemeClr val="bg1"/>
                </a:solidFill>
              </a:rPr>
              <a:t>Bonds/ Fixed Income </a:t>
            </a:r>
            <a:r>
              <a:rPr lang="en-IN" sz="4400" b="1" dirty="0">
                <a:solidFill>
                  <a:schemeClr val="bg1"/>
                </a:solidFill>
              </a:rPr>
              <a:t>Investments  </a:t>
            </a:r>
            <a:endParaRPr lang="en-I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94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AAFC0-7F5E-5705-9CAA-BCB5C25EB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" y="0"/>
            <a:ext cx="12160623" cy="6795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A8EE8E-E130-BE80-2C76-FA463753A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635" y="62753"/>
            <a:ext cx="1564233" cy="6732494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89FD976-B240-E19B-F92D-2DFF6470693B}"/>
              </a:ext>
            </a:extLst>
          </p:cNvPr>
          <p:cNvSpPr txBox="1">
            <a:spLocks/>
          </p:cNvSpPr>
          <p:nvPr/>
        </p:nvSpPr>
        <p:spPr>
          <a:xfrm>
            <a:off x="165847" y="1040656"/>
            <a:ext cx="11694459" cy="5237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A88BDA-4D3F-8158-8BBB-58D8C97A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32" y="225332"/>
            <a:ext cx="11779624" cy="739214"/>
          </a:xfrm>
        </p:spPr>
        <p:txBody>
          <a:bodyPr>
            <a:normAutofit fontScale="90000"/>
          </a:bodyPr>
          <a:lstStyle/>
          <a:p>
            <a:r>
              <a:rPr lang="en-IN" b="1" dirty="0">
                <a:solidFill>
                  <a:schemeClr val="bg1"/>
                </a:solidFill>
              </a:rPr>
              <a:t>Short</a:t>
            </a:r>
            <a:r>
              <a:rPr lang="en-IN" sz="4400" b="1" dirty="0">
                <a:solidFill>
                  <a:schemeClr val="bg1"/>
                </a:solidFill>
              </a:rPr>
              <a:t> Term Investing : </a:t>
            </a:r>
            <a:br>
              <a:rPr lang="en-IN" sz="4400" b="1" dirty="0">
                <a:solidFill>
                  <a:schemeClr val="bg1"/>
                </a:solidFill>
              </a:rPr>
            </a:br>
            <a:r>
              <a:rPr lang="en-IN" sz="4400" b="1" dirty="0">
                <a:solidFill>
                  <a:schemeClr val="bg1"/>
                </a:solidFill>
              </a:rPr>
              <a:t>Equity Investments &amp;  Money Markets-Investments  </a:t>
            </a:r>
            <a:endParaRPr lang="en-IN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45E58C3A-B142-52C6-400A-A817AF5A07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9504348"/>
              </p:ext>
            </p:extLst>
          </p:nvPr>
        </p:nvGraphicFramePr>
        <p:xfrm>
          <a:off x="54910" y="1372350"/>
          <a:ext cx="496196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308A4BA-9B22-3A9A-63C5-63382D82569F}"/>
              </a:ext>
            </a:extLst>
          </p:cNvPr>
          <p:cNvSpPr txBox="1"/>
          <p:nvPr/>
        </p:nvSpPr>
        <p:spPr>
          <a:xfrm>
            <a:off x="3269876" y="5262416"/>
            <a:ext cx="601755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u="sng" dirty="0">
                <a:solidFill>
                  <a:schemeClr val="bg1"/>
                </a:solidFill>
              </a:rPr>
              <a:t>Technical Analysis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</a:rPr>
              <a:t>VWAP ,Volume Profile analysis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</a:rPr>
              <a:t> Moving averages ,RSI , Resistance and Supports , Fibonacci ,Bollinger bands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</a:rPr>
              <a:t>Trend Analysis/Pattern  –Short term Patterns</a:t>
            </a: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F299E0AC-4C52-1F4A-B1F8-174C9EC095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2382592"/>
              </p:ext>
            </p:extLst>
          </p:nvPr>
        </p:nvGraphicFramePr>
        <p:xfrm>
          <a:off x="5477436" y="1372350"/>
          <a:ext cx="558501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804611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2956</TotalTime>
  <Words>1533</Words>
  <Application>Microsoft Office PowerPoint</Application>
  <PresentationFormat>Widescreen</PresentationFormat>
  <Paragraphs>277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BSE &amp; NSE –Relevant Functionalities</vt:lpstr>
      <vt:lpstr>Long Term Investing : Equity Investments</vt:lpstr>
      <vt:lpstr> Portfolio Management -Indexing  Long Term Investing :-Mutual Funds &amp; ETF’s </vt:lpstr>
      <vt:lpstr> Portfolio Management -Indexing  Long Term Investing :-Mutual Funds &amp; ETF’s </vt:lpstr>
      <vt:lpstr> Portfolio Management  Long Term Investing :-Mutual Funds &amp; ETF’s </vt:lpstr>
      <vt:lpstr>Long Term Investing:  Bonds/ Fixed Income Investments  </vt:lpstr>
      <vt:lpstr>Short Term Investing :  Equity Investments &amp;  Money Markets-Investments  </vt:lpstr>
      <vt:lpstr>Forex Trading and Investments(Wealth management)  </vt:lpstr>
      <vt:lpstr>Options : Basic Objective -Capital Protection</vt:lpstr>
      <vt:lpstr>Options Trading and Investments:</vt:lpstr>
      <vt:lpstr>Options :Hedging Techniques </vt:lpstr>
      <vt:lpstr>Hedging On Equity /Stock Options -Timing of Hedging </vt:lpstr>
      <vt:lpstr>Options Strategies: Pay off Analysis </vt:lpstr>
      <vt:lpstr>Retirement Planning /Financial Planning</vt:lpstr>
      <vt:lpstr>Coverage of Financial markets</vt:lpstr>
      <vt:lpstr> Technical Analysis &amp; Data Analysis </vt:lpstr>
      <vt:lpstr>Operational Aspects (Handling Loss control) for Intraday Traders</vt:lpstr>
      <vt:lpstr>Additional Topics –If Required </vt:lpstr>
      <vt:lpstr>CFA Recognition –Since 1996 onwards  Recongnized by: Stock Exchanges-BSE,Regulatories- SEBI ,NSDL &amp; Institutions </vt:lpstr>
      <vt:lpstr>Reference from CFA Curriculum:-</vt:lpstr>
      <vt:lpstr>Classes  : Online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satishkumar lokavarapu</dc:creator>
  <cp:lastModifiedBy>satishkumar lokavarapu</cp:lastModifiedBy>
  <cp:revision>137</cp:revision>
  <dcterms:created xsi:type="dcterms:W3CDTF">2024-08-22T06:40:31Z</dcterms:created>
  <dcterms:modified xsi:type="dcterms:W3CDTF">2025-02-24T17:32:30Z</dcterms:modified>
</cp:coreProperties>
</file>